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27"/>
  </p:notesMasterIdLst>
  <p:handoutMasterIdLst>
    <p:handoutMasterId r:id="rId28"/>
  </p:handoutMasterIdLst>
  <p:sldIdLst>
    <p:sldId id="1367" r:id="rId3"/>
    <p:sldId id="1467" r:id="rId4"/>
    <p:sldId id="1487" r:id="rId5"/>
    <p:sldId id="1459" r:id="rId6"/>
    <p:sldId id="1482" r:id="rId7"/>
    <p:sldId id="1488" r:id="rId8"/>
    <p:sldId id="1489" r:id="rId9"/>
    <p:sldId id="1476" r:id="rId10"/>
    <p:sldId id="1477" r:id="rId11"/>
    <p:sldId id="1478" r:id="rId12"/>
    <p:sldId id="1479" r:id="rId13"/>
    <p:sldId id="1490" r:id="rId14"/>
    <p:sldId id="1491" r:id="rId15"/>
    <p:sldId id="1493" r:id="rId16"/>
    <p:sldId id="1464" r:id="rId17"/>
    <p:sldId id="1483" r:id="rId18"/>
    <p:sldId id="1457" r:id="rId19"/>
    <p:sldId id="1484" r:id="rId20"/>
    <p:sldId id="1485" r:id="rId21"/>
    <p:sldId id="1486" r:id="rId22"/>
    <p:sldId id="1492" r:id="rId23"/>
    <p:sldId id="1471" r:id="rId24"/>
    <p:sldId id="1469" r:id="rId25"/>
    <p:sldId id="1326"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AB 2017 Template Madrid" id="{D3E95C9D-3DD4-45B7-BFD9-4AE9F68B7B97}">
          <p14:sldIdLst>
            <p14:sldId id="1367"/>
            <p14:sldId id="1467"/>
            <p14:sldId id="1487"/>
            <p14:sldId id="1459"/>
            <p14:sldId id="1482"/>
            <p14:sldId id="1488"/>
            <p14:sldId id="1489"/>
            <p14:sldId id="1476"/>
            <p14:sldId id="1477"/>
            <p14:sldId id="1478"/>
            <p14:sldId id="1479"/>
            <p14:sldId id="1490"/>
            <p14:sldId id="1491"/>
            <p14:sldId id="1493"/>
            <p14:sldId id="1464"/>
            <p14:sldId id="1483"/>
            <p14:sldId id="1457"/>
            <p14:sldId id="1484"/>
            <p14:sldId id="1485"/>
            <p14:sldId id="1486"/>
            <p14:sldId id="1492"/>
            <p14:sldId id="1471"/>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FFFF"/>
    <a:srgbClr val="592C8C"/>
    <a:srgbClr val="505050"/>
    <a:srgbClr val="00BCF2"/>
    <a:srgbClr val="D2D2D2"/>
    <a:srgbClr val="0078D7"/>
    <a:srgbClr val="32145A"/>
    <a:srgbClr val="00827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94B5A-38C0-4560-9A12-B953A0467187}" v="17" dt="2019-04-09T19:45:15.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3881" autoAdjust="0"/>
  </p:normalViewPr>
  <p:slideViewPr>
    <p:cSldViewPr>
      <p:cViewPr varScale="1">
        <p:scale>
          <a:sx n="73" d="100"/>
          <a:sy n="73" d="100"/>
        </p:scale>
        <p:origin x="854" y="6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4/25/2019 22:52</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4/25/2019 22:52</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Bienvenidos</a:t>
            </a:r>
            <a:r>
              <a:rPr lang="en-US" baseline="0" dirty="0" smtClean="0"/>
              <a:t> a </a:t>
            </a:r>
            <a:r>
              <a:rPr lang="en-US" baseline="0" dirty="0" err="1" smtClean="0"/>
              <a:t>todos</a:t>
            </a:r>
            <a:r>
              <a:rPr lang="en-US" baseline="0" dirty="0" smtClean="0"/>
              <a:t>, me </a:t>
            </a:r>
            <a:r>
              <a:rPr lang="en-US" baseline="0" dirty="0" err="1" smtClean="0"/>
              <a:t>llamo</a:t>
            </a:r>
            <a:r>
              <a:rPr lang="en-US" baseline="0" dirty="0" smtClean="0"/>
              <a:t> Ángel, soy Software Development Engineer </a:t>
            </a:r>
            <a:r>
              <a:rPr lang="en-US" baseline="0" dirty="0" err="1" smtClean="0"/>
              <a:t>en</a:t>
            </a:r>
            <a:r>
              <a:rPr lang="en-US" baseline="0" dirty="0" smtClean="0"/>
              <a:t> Plain Concepts y hoy </a:t>
            </a:r>
            <a:r>
              <a:rPr lang="en-US" baseline="0" dirty="0" err="1" smtClean="0"/>
              <a:t>os</a:t>
            </a:r>
            <a:r>
              <a:rPr lang="en-US" baseline="0" dirty="0" smtClean="0"/>
              <a:t> he </a:t>
            </a:r>
            <a:r>
              <a:rPr lang="en-US" baseline="0" dirty="0" err="1" smtClean="0"/>
              <a:t>venido</a:t>
            </a:r>
            <a:r>
              <a:rPr lang="en-US" baseline="0" dirty="0" smtClean="0"/>
              <a:t> a </a:t>
            </a:r>
            <a:r>
              <a:rPr lang="en-US" baseline="0" dirty="0" err="1" smtClean="0"/>
              <a:t>hablar</a:t>
            </a:r>
            <a:r>
              <a:rPr lang="en-US" baseline="0" dirty="0" smtClean="0"/>
              <a:t> de Azure Alerts. </a:t>
            </a:r>
            <a:r>
              <a:rPr lang="en-US" baseline="0" dirty="0" err="1" smtClean="0"/>
              <a:t>Imagino</a:t>
            </a:r>
            <a:r>
              <a:rPr lang="en-US" baseline="0" dirty="0" smtClean="0"/>
              <a:t> que </a:t>
            </a:r>
            <a:r>
              <a:rPr lang="en-US" baseline="0" dirty="0" err="1" smtClean="0"/>
              <a:t>muchos</a:t>
            </a:r>
            <a:r>
              <a:rPr lang="en-US" baseline="0" dirty="0" smtClean="0"/>
              <a:t> de </a:t>
            </a:r>
            <a:r>
              <a:rPr lang="en-US" baseline="0" dirty="0" err="1" smtClean="0"/>
              <a:t>vosotros</a:t>
            </a:r>
            <a:r>
              <a:rPr lang="en-US" baseline="0" dirty="0" smtClean="0"/>
              <a:t> </a:t>
            </a:r>
            <a:r>
              <a:rPr lang="en-US" baseline="0" dirty="0" err="1" smtClean="0"/>
              <a:t>ya</a:t>
            </a:r>
            <a:r>
              <a:rPr lang="en-US" baseline="0" dirty="0" smtClean="0"/>
              <a:t> </a:t>
            </a:r>
            <a:r>
              <a:rPr lang="en-US" baseline="0" dirty="0" err="1" smtClean="0"/>
              <a:t>habréis</a:t>
            </a:r>
            <a:r>
              <a:rPr lang="en-US" baseline="0" dirty="0" smtClean="0"/>
              <a:t> </a:t>
            </a:r>
            <a:r>
              <a:rPr lang="en-US" baseline="0" dirty="0" err="1" smtClean="0"/>
              <a:t>utilizado</a:t>
            </a:r>
            <a:r>
              <a:rPr lang="en-US" baseline="0" dirty="0" smtClean="0"/>
              <a:t> </a:t>
            </a:r>
            <a:r>
              <a:rPr lang="en-US" baseline="0" dirty="0" err="1" smtClean="0"/>
              <a:t>muchas</a:t>
            </a:r>
            <a:r>
              <a:rPr lang="en-US" baseline="0" dirty="0" smtClean="0"/>
              <a:t> de las </a:t>
            </a:r>
            <a:r>
              <a:rPr lang="en-US" baseline="0" dirty="0" err="1" smtClean="0"/>
              <a:t>cosas</a:t>
            </a:r>
            <a:r>
              <a:rPr lang="en-US" baseline="0" dirty="0" smtClean="0"/>
              <a:t> que </a:t>
            </a:r>
            <a:r>
              <a:rPr lang="en-US" baseline="0" dirty="0" err="1" smtClean="0"/>
              <a:t>voy</a:t>
            </a:r>
            <a:r>
              <a:rPr lang="en-US" baseline="0" dirty="0" smtClean="0"/>
              <a:t> a </a:t>
            </a:r>
            <a:r>
              <a:rPr lang="en-US" baseline="0" dirty="0" err="1" smtClean="0"/>
              <a:t>intentar</a:t>
            </a:r>
            <a:r>
              <a:rPr lang="en-US" baseline="0" dirty="0" smtClean="0"/>
              <a:t> </a:t>
            </a:r>
            <a:r>
              <a:rPr lang="en-US" baseline="0" dirty="0" err="1" smtClean="0"/>
              <a:t>explicar</a:t>
            </a:r>
            <a:r>
              <a:rPr lang="en-US" baseline="0" dirty="0" smtClean="0"/>
              <a:t> hoy, </a:t>
            </a:r>
            <a:r>
              <a:rPr lang="en-US" baseline="0" dirty="0" err="1" smtClean="0"/>
              <a:t>pero</a:t>
            </a:r>
            <a:r>
              <a:rPr lang="en-US" baseline="0" dirty="0" smtClean="0"/>
              <a:t> para </a:t>
            </a:r>
            <a:r>
              <a:rPr lang="en-US" baseline="0" dirty="0" err="1" smtClean="0"/>
              <a:t>los</a:t>
            </a:r>
            <a:r>
              <a:rPr lang="en-US" baseline="0" dirty="0" smtClean="0"/>
              <a:t> que no </a:t>
            </a:r>
            <a:r>
              <a:rPr lang="en-US" baseline="0" dirty="0" err="1" smtClean="0"/>
              <a:t>saben</a:t>
            </a:r>
            <a:r>
              <a:rPr lang="en-US" baseline="0" dirty="0" smtClean="0"/>
              <a:t> lo que son las Azure Alerts… </a:t>
            </a:r>
            <a:r>
              <a:rPr lang="en-US" baseline="0" dirty="0" err="1" smtClean="0"/>
              <a:t>ahí</a:t>
            </a:r>
            <a:r>
              <a:rPr lang="en-US" baseline="0" dirty="0" smtClean="0"/>
              <a:t> </a:t>
            </a:r>
            <a:r>
              <a:rPr lang="en-US" baseline="0" dirty="0" err="1" smtClean="0"/>
              <a:t>va</a:t>
            </a:r>
            <a:r>
              <a:rPr lang="en-US" baseline="0" dirty="0" smtClean="0"/>
              <a:t> </a:t>
            </a:r>
            <a:r>
              <a:rPr lang="en-US" baseline="0" dirty="0" err="1" smtClean="0"/>
              <a:t>una</a:t>
            </a:r>
            <a:r>
              <a:rPr lang="en-US" baseline="0" dirty="0" smtClean="0"/>
              <a:t> “breve” </a:t>
            </a:r>
            <a:r>
              <a:rPr lang="en-US" baseline="0" dirty="0" err="1" smtClean="0"/>
              <a:t>explicación</a:t>
            </a:r>
            <a:r>
              <a:rPr lang="en-US" baseline="0" dirty="0" smtClean="0"/>
              <a:t>.</a:t>
            </a:r>
            <a:endParaRPr lang="en-US" dirty="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6847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Por suerte, además de correos electrónicos nos permite</a:t>
            </a:r>
            <a:r>
              <a:rPr lang="es-ES" baseline="0" dirty="0" smtClean="0"/>
              <a:t> invocar </a:t>
            </a:r>
            <a:r>
              <a:rPr lang="es-ES" baseline="0" dirty="0" err="1" smtClean="0"/>
              <a:t>webhooks</a:t>
            </a:r>
            <a:r>
              <a:rPr lang="es-ES" baseline="0" dirty="0" smtClean="0"/>
              <a:t>, llamar a </a:t>
            </a:r>
            <a:r>
              <a:rPr lang="es-ES" baseline="0" dirty="0" err="1" smtClean="0"/>
              <a:t>Azure</a:t>
            </a:r>
            <a:r>
              <a:rPr lang="es-ES" baseline="0" dirty="0" smtClean="0"/>
              <a:t> </a:t>
            </a:r>
            <a:r>
              <a:rPr lang="es-ES" baseline="0" dirty="0" err="1" smtClean="0"/>
              <a:t>Functions</a:t>
            </a:r>
            <a:r>
              <a:rPr lang="es-ES" baseline="0" dirty="0" smtClean="0"/>
              <a:t>, lanzar una </a:t>
            </a:r>
            <a:r>
              <a:rPr lang="es-ES" baseline="0" dirty="0" err="1" smtClean="0"/>
              <a:t>Logic</a:t>
            </a:r>
            <a:r>
              <a:rPr lang="es-ES" baseline="0" dirty="0" smtClean="0"/>
              <a:t> App o iniciar un </a:t>
            </a:r>
            <a:r>
              <a:rPr lang="es-ES" baseline="0" dirty="0" err="1" smtClean="0"/>
              <a:t>runbook</a:t>
            </a:r>
            <a:r>
              <a:rPr lang="es-ES" baseline="0" dirty="0" smtClean="0"/>
              <a:t> de </a:t>
            </a:r>
            <a:r>
              <a:rPr lang="es-ES" baseline="0" dirty="0" err="1" smtClean="0"/>
              <a:t>automation</a:t>
            </a:r>
            <a:r>
              <a:rPr lang="es-ES" baseline="0" dirty="0" smtClean="0"/>
              <a:t>.</a:t>
            </a:r>
          </a:p>
          <a:p>
            <a:endParaRPr lang="es-ES" baseline="0" dirty="0" smtClean="0"/>
          </a:p>
          <a:p>
            <a:r>
              <a:rPr lang="es-ES" baseline="0" dirty="0" smtClean="0"/>
              <a:t>Ese es el camino que vamos a seguir durante las demos, porque en realidad la alerta sólo nos avisa de que algo pasa, pero para poder actuar en consecuencia… necesitamos algo más.</a:t>
            </a:r>
            <a:endParaRPr lang="en-US" dirty="0" smtClean="0"/>
          </a:p>
          <a:p>
            <a:endParaRPr lang="es-ES" baseline="0" dirty="0" smtClean="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3825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Me voy a centrar en dos acciones concretas, que me permitirán manejar el artefacto que genera la alerta y </a:t>
            </a:r>
            <a:r>
              <a:rPr lang="es-ES" baseline="0" dirty="0" err="1" smtClean="0"/>
              <a:t>reinciarlo</a:t>
            </a:r>
            <a:r>
              <a:rPr lang="es-ES" baseline="0" dirty="0" smtClean="0"/>
              <a:t>. A lo loco. De ahí el título de la charla. 14 </a:t>
            </a:r>
            <a:r>
              <a:rPr lang="es-ES" baseline="0" dirty="0" err="1" smtClean="0"/>
              <a:t>slides</a:t>
            </a:r>
            <a:r>
              <a:rPr lang="es-ES" baseline="0" dirty="0" smtClean="0"/>
              <a:t> para poder explicar el título… vaya tela. </a:t>
            </a:r>
            <a:r>
              <a:rPr lang="es-ES" baseline="0" dirty="0" smtClean="0">
                <a:sym typeface="Wingdings" panose="05000000000000000000" pitchFamily="2" charset="2"/>
              </a:rPr>
              <a:t></a:t>
            </a:r>
            <a:endParaRPr lang="es-ES" baseline="0" dirty="0" smtClean="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1415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4/25/2019 22:52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4/25/2019 22:52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4/25/2019 22:52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51991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4/25/2019 22:52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11651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4/25/2019 22:52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Esta</a:t>
            </a:r>
            <a:r>
              <a:rPr lang="en-US" dirty="0" smtClean="0"/>
              <a:t> </a:t>
            </a:r>
            <a:r>
              <a:rPr lang="en-US" dirty="0" err="1" smtClean="0"/>
              <a:t>es</a:t>
            </a:r>
            <a:r>
              <a:rPr lang="en-US" dirty="0" smtClean="0"/>
              <a:t> la agenda de la </a:t>
            </a:r>
            <a:r>
              <a:rPr lang="en-US" dirty="0" err="1" smtClean="0"/>
              <a:t>sesión</a:t>
            </a:r>
            <a:r>
              <a:rPr lang="en-US" dirty="0" smtClean="0"/>
              <a:t>. </a:t>
            </a:r>
            <a:r>
              <a:rPr lang="en-US" dirty="0" err="1" smtClean="0"/>
              <a:t>Os</a:t>
            </a:r>
            <a:r>
              <a:rPr lang="en-US" dirty="0" smtClean="0"/>
              <a:t> </a:t>
            </a:r>
            <a:r>
              <a:rPr lang="en-US" dirty="0" err="1" smtClean="0"/>
              <a:t>voy</a:t>
            </a:r>
            <a:r>
              <a:rPr lang="en-US" dirty="0" smtClean="0"/>
              <a:t> a </a:t>
            </a:r>
            <a:r>
              <a:rPr lang="en-US" dirty="0" err="1" smtClean="0"/>
              <a:t>pedir</a:t>
            </a:r>
            <a:r>
              <a:rPr lang="en-US" dirty="0" smtClean="0"/>
              <a:t> </a:t>
            </a:r>
            <a:r>
              <a:rPr lang="en-US" dirty="0" err="1" smtClean="0"/>
              <a:t>disculpas</a:t>
            </a:r>
            <a:r>
              <a:rPr lang="en-US" baseline="0" dirty="0" smtClean="0"/>
              <a:t> de </a:t>
            </a:r>
            <a:r>
              <a:rPr lang="en-US" baseline="0" dirty="0" err="1" smtClean="0"/>
              <a:t>antemano</a:t>
            </a:r>
            <a:r>
              <a:rPr lang="en-US" baseline="0" dirty="0" smtClean="0"/>
              <a:t>, </a:t>
            </a:r>
            <a:r>
              <a:rPr lang="en-US" baseline="0" dirty="0" err="1" smtClean="0"/>
              <a:t>por</a:t>
            </a:r>
            <a:r>
              <a:rPr lang="en-US" baseline="0" dirty="0" smtClean="0"/>
              <a:t> </a:t>
            </a:r>
            <a:r>
              <a:rPr lang="en-US" baseline="0" dirty="0" err="1" smtClean="0"/>
              <a:t>si</a:t>
            </a:r>
            <a:r>
              <a:rPr lang="en-US" baseline="0" dirty="0" smtClean="0"/>
              <a:t> </a:t>
            </a:r>
            <a:r>
              <a:rPr lang="en-US" baseline="0" dirty="0" err="1" smtClean="0"/>
              <a:t>falla</a:t>
            </a:r>
            <a:r>
              <a:rPr lang="en-US" baseline="0" dirty="0" smtClean="0"/>
              <a:t> </a:t>
            </a:r>
            <a:r>
              <a:rPr lang="en-US" baseline="0" dirty="0" err="1" smtClean="0"/>
              <a:t>algo</a:t>
            </a:r>
            <a:r>
              <a:rPr lang="en-US" baseline="0" dirty="0" smtClean="0"/>
              <a:t>. Como </a:t>
            </a:r>
            <a:r>
              <a:rPr lang="en-US" baseline="0" dirty="0" err="1" smtClean="0"/>
              <a:t>véis</a:t>
            </a:r>
            <a:r>
              <a:rPr lang="en-US" baseline="0" dirty="0" smtClean="0"/>
              <a:t>, hay 4 </a:t>
            </a:r>
            <a:r>
              <a:rPr lang="en-US" baseline="0" dirty="0" err="1" smtClean="0"/>
              <a:t>puntos</a:t>
            </a:r>
            <a:r>
              <a:rPr lang="en-US" baseline="0" dirty="0" smtClean="0"/>
              <a:t>… y 3 de </a:t>
            </a:r>
            <a:r>
              <a:rPr lang="en-US" baseline="0" dirty="0" err="1" smtClean="0"/>
              <a:t>ellos</a:t>
            </a:r>
            <a:r>
              <a:rPr lang="en-US" baseline="0" dirty="0" smtClean="0"/>
              <a:t> son demos… y </a:t>
            </a:r>
            <a:r>
              <a:rPr lang="en-US" baseline="0" dirty="0" err="1" smtClean="0"/>
              <a:t>estamos</a:t>
            </a:r>
            <a:r>
              <a:rPr lang="en-US" baseline="0" dirty="0" smtClean="0"/>
              <a:t> </a:t>
            </a:r>
            <a:r>
              <a:rPr lang="en-US" baseline="0" dirty="0" err="1" smtClean="0"/>
              <a:t>en</a:t>
            </a:r>
            <a:r>
              <a:rPr lang="en-US" baseline="0" dirty="0" smtClean="0"/>
              <a:t> un </a:t>
            </a:r>
            <a:r>
              <a:rPr lang="en-US" baseline="0" dirty="0" err="1" smtClean="0"/>
              <a:t>evento</a:t>
            </a:r>
            <a:r>
              <a:rPr lang="en-US" baseline="0" dirty="0" smtClean="0"/>
              <a:t> </a:t>
            </a:r>
            <a:r>
              <a:rPr lang="en-US" baseline="0" dirty="0" err="1" smtClean="0"/>
              <a:t>técnico</a:t>
            </a:r>
            <a:r>
              <a:rPr lang="en-US" baseline="0" dirty="0" smtClean="0"/>
              <a:t>… y </a:t>
            </a:r>
            <a:r>
              <a:rPr lang="en-US" baseline="0" dirty="0" err="1" smtClean="0"/>
              <a:t>todos</a:t>
            </a:r>
            <a:r>
              <a:rPr lang="en-US" baseline="0" dirty="0" smtClean="0"/>
              <a:t> </a:t>
            </a:r>
            <a:r>
              <a:rPr lang="en-US" baseline="0" dirty="0" err="1" smtClean="0"/>
              <a:t>sabemos</a:t>
            </a:r>
            <a:r>
              <a:rPr lang="en-US" baseline="0" dirty="0" smtClean="0"/>
              <a:t> </a:t>
            </a:r>
            <a:r>
              <a:rPr lang="en-US" baseline="0" dirty="0" err="1" smtClean="0"/>
              <a:t>qué</a:t>
            </a:r>
            <a:r>
              <a:rPr lang="en-US" baseline="0" dirty="0" smtClean="0"/>
              <a:t> </a:t>
            </a:r>
            <a:r>
              <a:rPr lang="en-US" baseline="0" dirty="0" err="1" smtClean="0"/>
              <a:t>pasa</a:t>
            </a:r>
            <a:r>
              <a:rPr lang="en-US" baseline="0" dirty="0" smtClean="0"/>
              <a:t> con las </a:t>
            </a:r>
            <a:r>
              <a:rPr lang="en-US" baseline="0" dirty="0" err="1" smtClean="0"/>
              <a:t>wifi’s</a:t>
            </a:r>
            <a:r>
              <a:rPr lang="en-US" baseline="0" dirty="0" smtClean="0"/>
              <a:t> </a:t>
            </a:r>
            <a:r>
              <a:rPr lang="en-US" baseline="0" dirty="0" err="1" smtClean="0"/>
              <a:t>en</a:t>
            </a:r>
            <a:r>
              <a:rPr lang="en-US" baseline="0" dirty="0" smtClean="0"/>
              <a:t> </a:t>
            </a:r>
            <a:r>
              <a:rPr lang="en-US" baseline="0" dirty="0" err="1" smtClean="0"/>
              <a:t>los</a:t>
            </a:r>
            <a:r>
              <a:rPr lang="en-US" baseline="0" dirty="0" smtClean="0"/>
              <a:t> </a:t>
            </a:r>
            <a:r>
              <a:rPr lang="en-US" baseline="0" dirty="0" err="1" smtClean="0"/>
              <a:t>eventos</a:t>
            </a:r>
            <a:r>
              <a:rPr lang="en-US" baseline="0" dirty="0" smtClean="0"/>
              <a:t> </a:t>
            </a:r>
            <a:r>
              <a:rPr lang="en-US" baseline="0" dirty="0" err="1" smtClean="0"/>
              <a:t>técnicos</a:t>
            </a:r>
            <a:r>
              <a:rPr lang="en-US" baseline="0" dirty="0" smtClean="0"/>
              <a:t>.</a:t>
            </a:r>
            <a:endParaRPr lang="en-US" dirty="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1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Pero,</a:t>
            </a:r>
            <a:r>
              <a:rPr lang="en-US" baseline="0" dirty="0" smtClean="0"/>
              <a:t> no </a:t>
            </a:r>
            <a:r>
              <a:rPr lang="en-US" baseline="0" dirty="0" err="1" smtClean="0"/>
              <a:t>seamos</a:t>
            </a:r>
            <a:r>
              <a:rPr lang="en-US" baseline="0" dirty="0" smtClean="0"/>
              <a:t> </a:t>
            </a:r>
            <a:r>
              <a:rPr lang="en-US" baseline="0" dirty="0" err="1" smtClean="0"/>
              <a:t>agoreros</a:t>
            </a:r>
            <a:r>
              <a:rPr lang="en-US" baseline="0" dirty="0" smtClean="0"/>
              <a:t> antes de </a:t>
            </a:r>
            <a:r>
              <a:rPr lang="en-US" baseline="0" dirty="0" err="1" smtClean="0"/>
              <a:t>tiempo</a:t>
            </a:r>
            <a:r>
              <a:rPr lang="en-US" baseline="0" dirty="0" smtClean="0"/>
              <a:t>… </a:t>
            </a:r>
            <a:r>
              <a:rPr lang="en-US" baseline="0" dirty="0" err="1" smtClean="0"/>
              <a:t>empecemos</a:t>
            </a:r>
            <a:r>
              <a:rPr lang="en-US" baseline="0" dirty="0" smtClean="0"/>
              <a:t> </a:t>
            </a:r>
            <a:r>
              <a:rPr lang="en-US" baseline="0" dirty="0" err="1" smtClean="0"/>
              <a:t>por</a:t>
            </a:r>
            <a:r>
              <a:rPr lang="en-US" baseline="0" dirty="0" smtClean="0"/>
              <a:t> el principio </a:t>
            </a:r>
            <a:r>
              <a:rPr lang="en-US" baseline="0" dirty="0" err="1" smtClean="0"/>
              <a:t>si</a:t>
            </a:r>
            <a:r>
              <a:rPr lang="en-US" baseline="0" dirty="0" smtClean="0"/>
              <a:t> </a:t>
            </a:r>
            <a:r>
              <a:rPr lang="en-US" baseline="0" dirty="0" err="1" smtClean="0"/>
              <a:t>os</a:t>
            </a:r>
            <a:r>
              <a:rPr lang="en-US" baseline="0" dirty="0" smtClean="0"/>
              <a:t> </a:t>
            </a:r>
            <a:r>
              <a:rPr lang="en-US" baseline="0" dirty="0" err="1" smtClean="0"/>
              <a:t>parece</a:t>
            </a:r>
            <a:r>
              <a:rPr lang="en-US" baseline="0" dirty="0" smtClean="0"/>
              <a:t>.</a:t>
            </a:r>
            <a:endParaRPr lang="en-US" dirty="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5770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Azure Monitor </a:t>
            </a:r>
            <a:r>
              <a:rPr lang="en-US" sz="900" b="0" i="0" kern="1200" dirty="0" err="1" smtClean="0">
                <a:solidFill>
                  <a:schemeClr val="tx1"/>
                </a:solidFill>
                <a:effectLst/>
                <a:latin typeface="Segoe UI Light" pitchFamily="34" charset="0"/>
                <a:ea typeface="+mn-ea"/>
                <a:cs typeface="+mn-cs"/>
              </a:rPr>
              <a:t>es</a:t>
            </a:r>
            <a:r>
              <a:rPr lang="en-US" sz="900" b="0" i="0" kern="1200" dirty="0" smtClean="0">
                <a:solidFill>
                  <a:schemeClr val="tx1"/>
                </a:solidFill>
                <a:effectLst/>
                <a:latin typeface="Segoe UI Light" pitchFamily="34" charset="0"/>
                <a:ea typeface="+mn-ea"/>
                <a:cs typeface="+mn-cs"/>
              </a:rPr>
              <a:t> un </a:t>
            </a:r>
            <a:r>
              <a:rPr lang="en-US" sz="900" b="0" i="0" kern="1200" dirty="0" err="1" smtClean="0">
                <a:solidFill>
                  <a:schemeClr val="tx1"/>
                </a:solidFill>
                <a:effectLst/>
                <a:latin typeface="Segoe UI Light" pitchFamily="34" charset="0"/>
                <a:ea typeface="+mn-ea"/>
                <a:cs typeface="+mn-cs"/>
              </a:rPr>
              <a:t>servicio</a:t>
            </a:r>
            <a:r>
              <a:rPr lang="en-US" sz="900" b="0" i="0" kern="1200" dirty="0" smtClean="0">
                <a:solidFill>
                  <a:schemeClr val="tx1"/>
                </a:solidFill>
                <a:effectLst/>
                <a:latin typeface="Segoe UI Light" pitchFamily="34" charset="0"/>
                <a:ea typeface="+mn-ea"/>
                <a:cs typeface="+mn-cs"/>
              </a:rPr>
              <a:t> de Azure </a:t>
            </a:r>
            <a:r>
              <a:rPr lang="en-US" sz="900" b="0" i="0" kern="1200" dirty="0" err="1" smtClean="0">
                <a:solidFill>
                  <a:schemeClr val="tx1"/>
                </a:solidFill>
                <a:effectLst/>
                <a:latin typeface="Segoe UI Light" pitchFamily="34" charset="0"/>
                <a:ea typeface="+mn-ea"/>
                <a:cs typeface="+mn-cs"/>
              </a:rPr>
              <a:t>mediante</a:t>
            </a:r>
            <a:r>
              <a:rPr lang="en-US" sz="900" b="0" i="0" kern="1200" dirty="0" smtClean="0">
                <a:solidFill>
                  <a:schemeClr val="tx1"/>
                </a:solidFill>
                <a:effectLst/>
                <a:latin typeface="Segoe UI Light" pitchFamily="34" charset="0"/>
                <a:ea typeface="+mn-ea"/>
                <a:cs typeface="+mn-cs"/>
              </a:rPr>
              <a:t> el que se </a:t>
            </a:r>
            <a:r>
              <a:rPr lang="en-US" sz="900" b="0" i="0" kern="1200" dirty="0" err="1" smtClean="0">
                <a:solidFill>
                  <a:schemeClr val="tx1"/>
                </a:solidFill>
                <a:effectLst/>
                <a:latin typeface="Segoe UI Light" pitchFamily="34" charset="0"/>
                <a:ea typeface="+mn-ea"/>
                <a:cs typeface="+mn-cs"/>
              </a:rPr>
              <a:t>proporciona</a:t>
            </a:r>
            <a:r>
              <a:rPr lang="en-US" sz="900" b="0" i="0" kern="1200" dirty="0" smtClean="0">
                <a:solidFill>
                  <a:schemeClr val="tx1"/>
                </a:solidFill>
                <a:effectLst/>
                <a:latin typeface="Segoe UI Light" pitchFamily="34" charset="0"/>
                <a:ea typeface="+mn-ea"/>
                <a:cs typeface="+mn-cs"/>
              </a:rPr>
              <a:t> un </a:t>
            </a:r>
            <a:r>
              <a:rPr lang="en-US" sz="900" b="0" i="0" kern="1200" dirty="0" err="1" smtClean="0">
                <a:solidFill>
                  <a:schemeClr val="tx1"/>
                </a:solidFill>
                <a:effectLst/>
                <a:latin typeface="Segoe UI Light" pitchFamily="34" charset="0"/>
                <a:ea typeface="+mn-ea"/>
                <a:cs typeface="+mn-cs"/>
              </a:rPr>
              <a:t>método</a:t>
            </a:r>
            <a:r>
              <a:rPr lang="en-US" sz="900" b="0" i="0" kern="1200" dirty="0" smtClean="0">
                <a:solidFill>
                  <a:schemeClr val="tx1"/>
                </a:solidFill>
                <a:effectLst/>
                <a:latin typeface="Segoe UI Light" pitchFamily="34" charset="0"/>
                <a:ea typeface="+mn-ea"/>
                <a:cs typeface="+mn-cs"/>
              </a:rPr>
              <a:t> de </a:t>
            </a:r>
            <a:r>
              <a:rPr lang="en-US" sz="900" b="0" i="0" kern="1200" dirty="0" err="1" smtClean="0">
                <a:solidFill>
                  <a:schemeClr val="tx1"/>
                </a:solidFill>
                <a:effectLst/>
                <a:latin typeface="Segoe UI Light" pitchFamily="34" charset="0"/>
                <a:ea typeface="+mn-ea"/>
                <a:cs typeface="+mn-cs"/>
              </a:rPr>
              <a:t>monitorización</a:t>
            </a:r>
            <a:r>
              <a:rPr lang="en-US" sz="900" b="0" i="0" kern="1200" dirty="0" smtClean="0">
                <a:solidFill>
                  <a:schemeClr val="tx1"/>
                </a:solidFill>
                <a:effectLst/>
                <a:latin typeface="Segoe UI Light" pitchFamily="34" charset="0"/>
                <a:ea typeface="+mn-ea"/>
                <a:cs typeface="+mn-cs"/>
              </a:rPr>
              <a:t> de </a:t>
            </a:r>
            <a:r>
              <a:rPr lang="en-US" sz="900" b="0" i="0" kern="1200" dirty="0" err="1" smtClean="0">
                <a:solidFill>
                  <a:schemeClr val="tx1"/>
                </a:solidFill>
                <a:effectLst/>
                <a:latin typeface="Segoe UI Light" pitchFamily="34" charset="0"/>
                <a:ea typeface="+mn-ea"/>
                <a:cs typeface="+mn-cs"/>
              </a:rPr>
              <a:t>servicios</a:t>
            </a:r>
            <a:r>
              <a:rPr lang="en-US" sz="900" b="0" i="0" kern="1200" dirty="0" smtClean="0">
                <a:solidFill>
                  <a:schemeClr val="tx1"/>
                </a:solidFill>
                <a:effectLst/>
                <a:latin typeface="Segoe UI Light" pitchFamily="34" charset="0"/>
                <a:ea typeface="+mn-ea"/>
                <a:cs typeface="+mn-cs"/>
              </a:rPr>
              <a:t> de Azure.</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Basándose</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métricas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capaz</a:t>
            </a:r>
            <a:r>
              <a:rPr lang="en-US" sz="900" b="0" i="0" kern="1200" baseline="0" dirty="0" smtClean="0">
                <a:solidFill>
                  <a:schemeClr val="tx1"/>
                </a:solidFill>
                <a:effectLst/>
                <a:latin typeface="Segoe UI Light" pitchFamily="34" charset="0"/>
                <a:ea typeface="+mn-ea"/>
                <a:cs typeface="+mn-cs"/>
              </a:rPr>
              <a:t> de responder </a:t>
            </a:r>
            <a:r>
              <a:rPr lang="en-US" sz="900" b="0" i="0" kern="1200" baseline="0" dirty="0" err="1" smtClean="0">
                <a:solidFill>
                  <a:schemeClr val="tx1"/>
                </a:solidFill>
                <a:effectLst/>
                <a:latin typeface="Segoe UI Light" pitchFamily="34" charset="0"/>
                <a:ea typeface="+mn-ea"/>
                <a:cs typeface="+mn-cs"/>
              </a:rPr>
              <a:t>automáticamente</a:t>
            </a:r>
            <a:r>
              <a:rPr lang="en-US" sz="900" b="0" i="0" kern="1200" baseline="0" dirty="0" smtClean="0">
                <a:solidFill>
                  <a:schemeClr val="tx1"/>
                </a:solidFill>
                <a:effectLst/>
                <a:latin typeface="Segoe UI Light" pitchFamily="34" charset="0"/>
                <a:ea typeface="+mn-ea"/>
                <a:cs typeface="+mn-cs"/>
              </a:rPr>
              <a:t> a </a:t>
            </a:r>
            <a:r>
              <a:rPr lang="en-US" sz="900" b="0" i="0" kern="1200" baseline="0" dirty="0" err="1" smtClean="0">
                <a:solidFill>
                  <a:schemeClr val="tx1"/>
                </a:solidFill>
                <a:effectLst/>
                <a:latin typeface="Segoe UI Light" pitchFamily="34" charset="0"/>
                <a:ea typeface="+mn-ea"/>
                <a:cs typeface="+mn-cs"/>
              </a:rPr>
              <a:t>eventos</a:t>
            </a:r>
            <a:r>
              <a:rPr lang="en-US" sz="900" b="0" i="0" kern="1200" baseline="0" dirty="0" smtClean="0">
                <a:solidFill>
                  <a:schemeClr val="tx1"/>
                </a:solidFill>
                <a:effectLst/>
                <a:latin typeface="Segoe UI Light" pitchFamily="34" charset="0"/>
                <a:ea typeface="+mn-ea"/>
                <a:cs typeface="+mn-cs"/>
              </a:rPr>
              <a:t> que se </a:t>
            </a:r>
            <a:r>
              <a:rPr lang="en-US" sz="900" b="0" i="0" kern="1200" baseline="0" dirty="0" err="1" smtClean="0">
                <a:solidFill>
                  <a:schemeClr val="tx1"/>
                </a:solidFill>
                <a:effectLst/>
                <a:latin typeface="Segoe UI Light" pitchFamily="34" charset="0"/>
                <a:ea typeface="+mn-ea"/>
                <a:cs typeface="+mn-cs"/>
              </a:rPr>
              <a:t>produzcan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vuestras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suscripciones</a:t>
            </a:r>
            <a:r>
              <a:rPr lang="en-US" sz="900" b="0" i="0" kern="1200" baseline="0" dirty="0" smtClean="0">
                <a:solidFill>
                  <a:schemeClr val="tx1"/>
                </a:solidFill>
                <a:effectLst/>
                <a:latin typeface="Segoe UI Light" pitchFamily="34" charset="0"/>
                <a:ea typeface="+mn-ea"/>
                <a:cs typeface="+mn-cs"/>
              </a:rPr>
              <a:t>. Uno de </a:t>
            </a:r>
            <a:r>
              <a:rPr lang="en-US" sz="900" b="0" i="0" kern="1200" baseline="0" dirty="0" err="1" smtClean="0">
                <a:solidFill>
                  <a:schemeClr val="tx1"/>
                </a:solidFill>
                <a:effectLst/>
                <a:latin typeface="Segoe UI Light" pitchFamily="34" charset="0"/>
                <a:ea typeface="+mn-ea"/>
                <a:cs typeface="+mn-cs"/>
              </a:rPr>
              <a:t>esos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tipos</a:t>
            </a:r>
            <a:r>
              <a:rPr lang="en-US" sz="900" b="0" i="0" kern="1200" baseline="0" dirty="0" smtClean="0">
                <a:solidFill>
                  <a:schemeClr val="tx1"/>
                </a:solidFill>
                <a:effectLst/>
                <a:latin typeface="Segoe UI Light" pitchFamily="34" charset="0"/>
                <a:ea typeface="+mn-ea"/>
                <a:cs typeface="+mn-cs"/>
              </a:rPr>
              <a:t> de </a:t>
            </a:r>
            <a:r>
              <a:rPr lang="en-US" sz="900" b="0" i="0" kern="1200" baseline="0" dirty="0" err="1" smtClean="0">
                <a:solidFill>
                  <a:schemeClr val="tx1"/>
                </a:solidFill>
                <a:effectLst/>
                <a:latin typeface="Segoe UI Light" pitchFamily="34" charset="0"/>
                <a:ea typeface="+mn-ea"/>
                <a:cs typeface="+mn-cs"/>
              </a:rPr>
              <a:t>respuesta</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en</a:t>
            </a:r>
            <a:r>
              <a:rPr lang="en-US" sz="900" b="0" i="0" kern="1200" baseline="0" dirty="0" smtClean="0">
                <a:solidFill>
                  <a:schemeClr val="tx1"/>
                </a:solidFill>
                <a:effectLst/>
                <a:latin typeface="Segoe UI Light" pitchFamily="34" charset="0"/>
                <a:ea typeface="+mn-ea"/>
                <a:cs typeface="+mn-cs"/>
              </a:rPr>
              <a:t> lo que me </a:t>
            </a:r>
            <a:r>
              <a:rPr lang="en-US" sz="900" b="0" i="0" kern="1200" baseline="0" dirty="0" err="1" smtClean="0">
                <a:solidFill>
                  <a:schemeClr val="tx1"/>
                </a:solidFill>
                <a:effectLst/>
                <a:latin typeface="Segoe UI Light" pitchFamily="34" charset="0"/>
                <a:ea typeface="+mn-ea"/>
                <a:cs typeface="+mn-cs"/>
              </a:rPr>
              <a:t>voy</a:t>
            </a:r>
            <a:r>
              <a:rPr lang="en-US" sz="900" b="0" i="0" kern="1200" baseline="0" dirty="0" smtClean="0">
                <a:solidFill>
                  <a:schemeClr val="tx1"/>
                </a:solidFill>
                <a:effectLst/>
                <a:latin typeface="Segoe UI Light" pitchFamily="34" charset="0"/>
                <a:ea typeface="+mn-ea"/>
                <a:cs typeface="+mn-cs"/>
              </a:rPr>
              <a:t> a </a:t>
            </a:r>
            <a:r>
              <a:rPr lang="en-US" sz="900" b="0" i="0" kern="1200" baseline="0" dirty="0" err="1" smtClean="0">
                <a:solidFill>
                  <a:schemeClr val="tx1"/>
                </a:solidFill>
                <a:effectLst/>
                <a:latin typeface="Segoe UI Light" pitchFamily="34" charset="0"/>
                <a:ea typeface="+mn-ea"/>
                <a:cs typeface="+mn-cs"/>
              </a:rPr>
              <a:t>centrar</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en</a:t>
            </a:r>
            <a:r>
              <a:rPr lang="en-US" sz="900" b="0" i="0" kern="1200" baseline="0" dirty="0" smtClean="0">
                <a:solidFill>
                  <a:schemeClr val="tx1"/>
                </a:solidFill>
                <a:effectLst/>
                <a:latin typeface="Segoe UI Light" pitchFamily="34" charset="0"/>
                <a:ea typeface="+mn-ea"/>
                <a:cs typeface="+mn-cs"/>
              </a:rPr>
              <a:t> la </a:t>
            </a:r>
            <a:r>
              <a:rPr lang="en-US" sz="900" b="0" i="0" kern="1200" baseline="0" dirty="0" err="1" smtClean="0">
                <a:solidFill>
                  <a:schemeClr val="tx1"/>
                </a:solidFill>
                <a:effectLst/>
                <a:latin typeface="Segoe UI Light" pitchFamily="34" charset="0"/>
                <a:ea typeface="+mn-ea"/>
                <a:cs typeface="+mn-cs"/>
              </a:rPr>
              <a:t>charla</a:t>
            </a:r>
            <a:r>
              <a:rPr lang="en-US" sz="900" b="0" i="0" kern="1200" baseline="0" dirty="0" smtClean="0">
                <a:solidFill>
                  <a:schemeClr val="tx1"/>
                </a:solidFill>
                <a:effectLst/>
                <a:latin typeface="Segoe UI Light" pitchFamily="34" charset="0"/>
                <a:ea typeface="+mn-ea"/>
                <a:cs typeface="+mn-cs"/>
              </a:rPr>
              <a:t>: Azure Alerts.</a:t>
            </a:r>
            <a:endParaRPr lang="en-US" dirty="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9822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7463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Como</a:t>
            </a:r>
            <a:r>
              <a:rPr lang="en-US" sz="900" b="0" i="0" kern="1200" baseline="0" dirty="0" smtClean="0">
                <a:solidFill>
                  <a:schemeClr val="tx1"/>
                </a:solidFill>
                <a:effectLst/>
                <a:latin typeface="Segoe UI Light" pitchFamily="34" charset="0"/>
                <a:ea typeface="+mn-ea"/>
                <a:cs typeface="+mn-cs"/>
              </a:rPr>
              <a:t> he </a:t>
            </a:r>
            <a:r>
              <a:rPr lang="en-US" sz="900" b="0" i="0" kern="1200" baseline="0" dirty="0" err="1" smtClean="0">
                <a:solidFill>
                  <a:schemeClr val="tx1"/>
                </a:solidFill>
                <a:effectLst/>
                <a:latin typeface="Segoe UI Light" pitchFamily="34" charset="0"/>
                <a:ea typeface="+mn-ea"/>
                <a:cs typeface="+mn-cs"/>
              </a:rPr>
              <a:t>dicho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una</a:t>
            </a:r>
            <a:r>
              <a:rPr lang="en-US" sz="900" b="0" i="0" kern="1200" baseline="0" dirty="0" smtClean="0">
                <a:solidFill>
                  <a:schemeClr val="tx1"/>
                </a:solidFill>
                <a:effectLst/>
                <a:latin typeface="Segoe UI Light" pitchFamily="34" charset="0"/>
                <a:ea typeface="+mn-ea"/>
                <a:cs typeface="+mn-cs"/>
              </a:rPr>
              <a:t> Azure Alert </a:t>
            </a:r>
            <a:r>
              <a:rPr lang="en-US" sz="900" b="0" i="0" kern="1200" baseline="0" dirty="0" err="1" smtClean="0">
                <a:solidFill>
                  <a:schemeClr val="tx1"/>
                </a:solidFill>
                <a:effectLst/>
                <a:latin typeface="Segoe UI Light" pitchFamily="34" charset="0"/>
                <a:ea typeface="+mn-ea"/>
                <a:cs typeface="+mn-cs"/>
              </a:rPr>
              <a:t>es</a:t>
            </a:r>
            <a:r>
              <a:rPr lang="en-US" sz="900" b="0" i="0" kern="1200" baseline="0" dirty="0" smtClean="0">
                <a:solidFill>
                  <a:schemeClr val="tx1"/>
                </a:solidFill>
                <a:effectLst/>
                <a:latin typeface="Segoe UI Light" pitchFamily="34" charset="0"/>
                <a:ea typeface="+mn-ea"/>
                <a:cs typeface="+mn-cs"/>
              </a:rPr>
              <a:t> un </a:t>
            </a:r>
            <a:r>
              <a:rPr lang="en-US" sz="900" b="0" i="0" kern="1200" baseline="0" dirty="0" err="1" smtClean="0">
                <a:solidFill>
                  <a:schemeClr val="tx1"/>
                </a:solidFill>
                <a:effectLst/>
                <a:latin typeface="Segoe UI Light" pitchFamily="34" charset="0"/>
                <a:ea typeface="+mn-ea"/>
                <a:cs typeface="+mn-cs"/>
              </a:rPr>
              <a:t>evento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generado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por</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una</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métrica</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configurada</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en</a:t>
            </a:r>
            <a:r>
              <a:rPr lang="en-US" sz="900" b="0" i="0" kern="1200" baseline="0" dirty="0" smtClean="0">
                <a:solidFill>
                  <a:schemeClr val="tx1"/>
                </a:solidFill>
                <a:effectLst/>
                <a:latin typeface="Segoe UI Light" pitchFamily="34" charset="0"/>
                <a:ea typeface="+mn-ea"/>
                <a:cs typeface="+mn-cs"/>
              </a:rPr>
              <a:t> Azure Monitor.</a:t>
            </a:r>
          </a:p>
          <a:p>
            <a:endParaRPr lang="en-US" sz="900" b="0" i="0" kern="1200" baseline="0" dirty="0" smtClean="0">
              <a:solidFill>
                <a:schemeClr val="tx1"/>
              </a:solidFill>
              <a:effectLst/>
              <a:latin typeface="Segoe UI Light" pitchFamily="34" charset="0"/>
              <a:ea typeface="+mn-ea"/>
              <a:cs typeface="+mn-cs"/>
            </a:endParaRPr>
          </a:p>
          <a:p>
            <a:r>
              <a:rPr lang="en-US" sz="900" b="0" i="0" kern="1200" baseline="0" dirty="0" err="1" smtClean="0">
                <a:solidFill>
                  <a:schemeClr val="tx1"/>
                </a:solidFill>
                <a:effectLst/>
                <a:latin typeface="Segoe UI Light" pitchFamily="34" charset="0"/>
                <a:ea typeface="+mn-ea"/>
                <a:cs typeface="+mn-cs"/>
              </a:rPr>
              <a:t>En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realidad</a:t>
            </a:r>
            <a:r>
              <a:rPr lang="en-US" sz="900" b="0" i="0" kern="1200" baseline="0" dirty="0" smtClean="0">
                <a:solidFill>
                  <a:schemeClr val="tx1"/>
                </a:solidFill>
                <a:effectLst/>
                <a:latin typeface="Segoe UI Light" pitchFamily="34" charset="0"/>
                <a:ea typeface="+mn-ea"/>
                <a:cs typeface="+mn-cs"/>
              </a:rPr>
              <a:t>, se </a:t>
            </a:r>
            <a:r>
              <a:rPr lang="en-US" sz="900" b="0" i="0" kern="1200" baseline="0" dirty="0" err="1" smtClean="0">
                <a:solidFill>
                  <a:schemeClr val="tx1"/>
                </a:solidFill>
                <a:effectLst/>
                <a:latin typeface="Segoe UI Light" pitchFamily="34" charset="0"/>
                <a:ea typeface="+mn-ea"/>
                <a:cs typeface="+mn-cs"/>
              </a:rPr>
              <a:t>trata</a:t>
            </a:r>
            <a:r>
              <a:rPr lang="en-US" sz="900" b="0" i="0" kern="1200" baseline="0" dirty="0" smtClean="0">
                <a:solidFill>
                  <a:schemeClr val="tx1"/>
                </a:solidFill>
                <a:effectLst/>
                <a:latin typeface="Segoe UI Light" pitchFamily="34" charset="0"/>
                <a:ea typeface="+mn-ea"/>
                <a:cs typeface="+mn-cs"/>
              </a:rPr>
              <a:t> de un </a:t>
            </a:r>
            <a:r>
              <a:rPr lang="en-US" sz="900" b="0" i="0" kern="1200" baseline="0" dirty="0" err="1" smtClean="0">
                <a:solidFill>
                  <a:schemeClr val="tx1"/>
                </a:solidFill>
                <a:effectLst/>
                <a:latin typeface="Segoe UI Light" pitchFamily="34" charset="0"/>
                <a:ea typeface="+mn-ea"/>
                <a:cs typeface="+mn-cs"/>
              </a:rPr>
              <a:t>objeto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json</a:t>
            </a:r>
            <a:r>
              <a:rPr lang="en-US" sz="900" b="0" i="0" kern="1200" baseline="0" dirty="0" smtClean="0">
                <a:solidFill>
                  <a:schemeClr val="tx1"/>
                </a:solidFill>
                <a:effectLst/>
                <a:latin typeface="Segoe UI Light" pitchFamily="34" charset="0"/>
                <a:ea typeface="+mn-ea"/>
                <a:cs typeface="+mn-cs"/>
              </a:rPr>
              <a:t> que </a:t>
            </a:r>
            <a:r>
              <a:rPr lang="en-US" sz="900" b="0" i="0" kern="1200" baseline="0" dirty="0" err="1" smtClean="0">
                <a:solidFill>
                  <a:schemeClr val="tx1"/>
                </a:solidFill>
                <a:effectLst/>
                <a:latin typeface="Segoe UI Light" pitchFamily="34" charset="0"/>
                <a:ea typeface="+mn-ea"/>
                <a:cs typeface="+mn-cs"/>
              </a:rPr>
              <a:t>contiene</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todos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los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datos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necesarios</a:t>
            </a:r>
            <a:r>
              <a:rPr lang="en-US" sz="900" b="0" i="0" kern="1200" baseline="0" dirty="0" smtClean="0">
                <a:solidFill>
                  <a:schemeClr val="tx1"/>
                </a:solidFill>
                <a:effectLst/>
                <a:latin typeface="Segoe UI Light" pitchFamily="34" charset="0"/>
                <a:ea typeface="+mn-ea"/>
                <a:cs typeface="+mn-cs"/>
              </a:rPr>
              <a:t> para saber </a:t>
            </a:r>
            <a:r>
              <a:rPr lang="en-US" sz="900" b="0" i="0" kern="1200" baseline="0" dirty="0" err="1" smtClean="0">
                <a:solidFill>
                  <a:schemeClr val="tx1"/>
                </a:solidFill>
                <a:effectLst/>
                <a:latin typeface="Segoe UI Light" pitchFamily="34" charset="0"/>
                <a:ea typeface="+mn-ea"/>
                <a:cs typeface="+mn-cs"/>
              </a:rPr>
              <a:t>qué</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artefacto</a:t>
            </a:r>
            <a:r>
              <a:rPr lang="en-US" sz="900" b="0" i="0" kern="1200" baseline="0" dirty="0" smtClean="0">
                <a:solidFill>
                  <a:schemeClr val="tx1"/>
                </a:solidFill>
                <a:effectLst/>
                <a:latin typeface="Segoe UI Light" pitchFamily="34" charset="0"/>
                <a:ea typeface="+mn-ea"/>
                <a:cs typeface="+mn-cs"/>
              </a:rPr>
              <a:t> ha </a:t>
            </a:r>
            <a:r>
              <a:rPr lang="en-US" sz="900" b="0" i="0" kern="1200" baseline="0" dirty="0" err="1" smtClean="0">
                <a:solidFill>
                  <a:schemeClr val="tx1"/>
                </a:solidFill>
                <a:effectLst/>
                <a:latin typeface="Segoe UI Light" pitchFamily="34" charset="0"/>
                <a:ea typeface="+mn-ea"/>
                <a:cs typeface="+mn-cs"/>
              </a:rPr>
              <a:t>cumplido</a:t>
            </a:r>
            <a:r>
              <a:rPr lang="en-US" sz="900" b="0" i="0" kern="1200" baseline="0" dirty="0" smtClean="0">
                <a:solidFill>
                  <a:schemeClr val="tx1"/>
                </a:solidFill>
                <a:effectLst/>
                <a:latin typeface="Segoe UI Light" pitchFamily="34" charset="0"/>
                <a:ea typeface="+mn-ea"/>
                <a:cs typeface="+mn-cs"/>
              </a:rPr>
              <a:t> la </a:t>
            </a:r>
            <a:r>
              <a:rPr lang="en-US" sz="900" b="0" i="0" kern="1200" baseline="0" dirty="0" err="1" smtClean="0">
                <a:solidFill>
                  <a:schemeClr val="tx1"/>
                </a:solidFill>
                <a:effectLst/>
                <a:latin typeface="Segoe UI Light" pitchFamily="34" charset="0"/>
                <a:ea typeface="+mn-ea"/>
                <a:cs typeface="+mn-cs"/>
              </a:rPr>
              <a:t>métrica</a:t>
            </a:r>
            <a:r>
              <a:rPr lang="en-US" sz="900" b="0" i="0" kern="1200" baseline="0" dirty="0" smtClean="0">
                <a:solidFill>
                  <a:schemeClr val="tx1"/>
                </a:solidFill>
                <a:effectLst/>
                <a:latin typeface="Segoe UI Light" pitchFamily="34" charset="0"/>
                <a:ea typeface="+mn-ea"/>
                <a:cs typeface="+mn-cs"/>
              </a:rPr>
              <a:t> dada, </a:t>
            </a:r>
            <a:r>
              <a:rPr lang="en-US" sz="900" b="0" i="0" kern="1200" baseline="0" dirty="0" err="1" smtClean="0">
                <a:solidFill>
                  <a:schemeClr val="tx1"/>
                </a:solidFill>
                <a:effectLst/>
                <a:latin typeface="Segoe UI Light" pitchFamily="34" charset="0"/>
                <a:ea typeface="+mn-ea"/>
                <a:cs typeface="+mn-cs"/>
              </a:rPr>
              <a:t>indicando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todos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los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datos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relacionados</a:t>
            </a:r>
            <a:r>
              <a:rPr lang="en-US" sz="900" b="0" i="0" kern="1200" baseline="0" dirty="0" smtClean="0">
                <a:solidFill>
                  <a:schemeClr val="tx1"/>
                </a:solidFill>
                <a:effectLst/>
                <a:latin typeface="Segoe UI Light" pitchFamily="34" charset="0"/>
                <a:ea typeface="+mn-ea"/>
                <a:cs typeface="+mn-cs"/>
              </a:rPr>
              <a:t> con </a:t>
            </a:r>
            <a:r>
              <a:rPr lang="en-US" sz="900" b="0" i="0" kern="1200" baseline="0" dirty="0" err="1" smtClean="0">
                <a:solidFill>
                  <a:schemeClr val="tx1"/>
                </a:solidFill>
                <a:effectLst/>
                <a:latin typeface="Segoe UI Light" pitchFamily="34" charset="0"/>
                <a:ea typeface="+mn-ea"/>
                <a:cs typeface="+mn-cs"/>
              </a:rPr>
              <a:t>dicha</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métrica</a:t>
            </a:r>
            <a:r>
              <a:rPr lang="en-US" sz="900" b="0" i="0" kern="1200" baseline="0" dirty="0" smtClean="0">
                <a:solidFill>
                  <a:schemeClr val="tx1"/>
                </a:solidFill>
                <a:effectLst/>
                <a:latin typeface="Segoe UI Light" pitchFamily="34" charset="0"/>
                <a:ea typeface="+mn-ea"/>
                <a:cs typeface="+mn-cs"/>
              </a:rPr>
              <a:t>, de </a:t>
            </a:r>
            <a:r>
              <a:rPr lang="en-US" sz="900" b="0" i="0" kern="1200" baseline="0" dirty="0" err="1" smtClean="0">
                <a:solidFill>
                  <a:schemeClr val="tx1"/>
                </a:solidFill>
                <a:effectLst/>
                <a:latin typeface="Segoe UI Light" pitchFamily="34" charset="0"/>
                <a:ea typeface="+mn-ea"/>
                <a:cs typeface="+mn-cs"/>
              </a:rPr>
              <a:t>manera</a:t>
            </a:r>
            <a:r>
              <a:rPr lang="en-US" sz="900" b="0" i="0" kern="1200" baseline="0" dirty="0" smtClean="0">
                <a:solidFill>
                  <a:schemeClr val="tx1"/>
                </a:solidFill>
                <a:effectLst/>
                <a:latin typeface="Segoe UI Light" pitchFamily="34" charset="0"/>
                <a:ea typeface="+mn-ea"/>
                <a:cs typeface="+mn-cs"/>
              </a:rPr>
              <a:t> que “</a:t>
            </a:r>
            <a:r>
              <a:rPr lang="en-US" sz="900" b="0" i="0" kern="1200" baseline="0" dirty="0" err="1" smtClean="0">
                <a:solidFill>
                  <a:schemeClr val="tx1"/>
                </a:solidFill>
                <a:effectLst/>
                <a:latin typeface="Segoe UI Light" pitchFamily="34" charset="0"/>
                <a:ea typeface="+mn-ea"/>
                <a:cs typeface="+mn-cs"/>
              </a:rPr>
              <a:t>alguien</a:t>
            </a:r>
            <a:r>
              <a:rPr lang="en-US" sz="900" b="0" i="0" kern="1200" baseline="0" dirty="0" smtClean="0">
                <a:solidFill>
                  <a:schemeClr val="tx1"/>
                </a:solidFill>
                <a:effectLst/>
                <a:latin typeface="Segoe UI Light" pitchFamily="34" charset="0"/>
                <a:ea typeface="+mn-ea"/>
                <a:cs typeface="+mn-cs"/>
              </a:rPr>
              <a:t>” o “</a:t>
            </a:r>
            <a:r>
              <a:rPr lang="en-US" sz="900" b="0" i="0" kern="1200" baseline="0" dirty="0" err="1" smtClean="0">
                <a:solidFill>
                  <a:schemeClr val="tx1"/>
                </a:solidFill>
                <a:effectLst/>
                <a:latin typeface="Segoe UI Light" pitchFamily="34" charset="0"/>
                <a:ea typeface="+mn-ea"/>
                <a:cs typeface="+mn-cs"/>
              </a:rPr>
              <a:t>algo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puedan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reaccionar</a:t>
            </a:r>
            <a:r>
              <a:rPr lang="en-US" sz="900" b="0" i="0" kern="1200" baseline="0" dirty="0" smtClean="0">
                <a:solidFill>
                  <a:schemeClr val="tx1"/>
                </a:solidFill>
                <a:effectLst/>
                <a:latin typeface="Segoe UI Light" pitchFamily="34" charset="0"/>
                <a:ea typeface="+mn-ea"/>
                <a:cs typeface="+mn-cs"/>
              </a:rPr>
              <a:t> a </a:t>
            </a:r>
            <a:r>
              <a:rPr lang="en-US" sz="900" b="0" i="0" kern="1200" baseline="0" dirty="0" err="1" smtClean="0">
                <a:solidFill>
                  <a:schemeClr val="tx1"/>
                </a:solidFill>
                <a:effectLst/>
                <a:latin typeface="Segoe UI Light" pitchFamily="34" charset="0"/>
                <a:ea typeface="+mn-ea"/>
                <a:cs typeface="+mn-cs"/>
              </a:rPr>
              <a:t>dicho</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evento</a:t>
            </a:r>
            <a:r>
              <a:rPr lang="en-US" sz="900" b="0" i="0" kern="1200" baseline="0" dirty="0" smtClean="0">
                <a:solidFill>
                  <a:schemeClr val="tx1"/>
                </a:solidFill>
                <a:effectLst/>
                <a:latin typeface="Segoe UI Light" pitchFamily="34" charset="0"/>
                <a:ea typeface="+mn-ea"/>
                <a:cs typeface="+mn-cs"/>
              </a:rPr>
              <a:t>. Las web apps y las VM solo son </a:t>
            </a:r>
            <a:r>
              <a:rPr lang="en-US" sz="900" b="0" i="0" kern="1200" baseline="0" dirty="0" err="1" smtClean="0">
                <a:solidFill>
                  <a:schemeClr val="tx1"/>
                </a:solidFill>
                <a:effectLst/>
                <a:latin typeface="Segoe UI Light" pitchFamily="34" charset="0"/>
                <a:ea typeface="+mn-ea"/>
                <a:cs typeface="+mn-cs"/>
              </a:rPr>
              <a:t>ejemplos</a:t>
            </a:r>
            <a:r>
              <a:rPr lang="en-US" sz="900" b="0" i="0" kern="1200" baseline="0" dirty="0" smtClean="0">
                <a:solidFill>
                  <a:schemeClr val="tx1"/>
                </a:solidFill>
                <a:effectLst/>
                <a:latin typeface="Segoe UI Light" pitchFamily="34" charset="0"/>
                <a:ea typeface="+mn-ea"/>
                <a:cs typeface="+mn-cs"/>
              </a:rPr>
              <a:t> de </a:t>
            </a:r>
            <a:r>
              <a:rPr lang="en-US" sz="900" b="0" i="0" kern="1200" baseline="0" dirty="0" err="1" smtClean="0">
                <a:solidFill>
                  <a:schemeClr val="tx1"/>
                </a:solidFill>
                <a:effectLst/>
                <a:latin typeface="Segoe UI Light" pitchFamily="34" charset="0"/>
                <a:ea typeface="+mn-ea"/>
                <a:cs typeface="+mn-cs"/>
              </a:rPr>
              <a:t>artefactos</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monitorizables</a:t>
            </a:r>
            <a:r>
              <a:rPr lang="en-US" sz="900" b="0" i="0" kern="1200" baseline="0" dirty="0" smtClean="0">
                <a:solidFill>
                  <a:schemeClr val="tx1"/>
                </a:solidFill>
                <a:effectLst/>
                <a:latin typeface="Segoe UI Light" pitchFamily="34" charset="0"/>
                <a:ea typeface="+mn-ea"/>
                <a:cs typeface="+mn-cs"/>
              </a:rPr>
              <a:t> que </a:t>
            </a:r>
            <a:r>
              <a:rPr lang="en-US" sz="900" b="0" i="0" kern="1200" baseline="0" dirty="0" err="1" smtClean="0">
                <a:solidFill>
                  <a:schemeClr val="tx1"/>
                </a:solidFill>
                <a:effectLst/>
                <a:latin typeface="Segoe UI Light" pitchFamily="34" charset="0"/>
                <a:ea typeface="+mn-ea"/>
                <a:cs typeface="+mn-cs"/>
              </a:rPr>
              <a:t>permiten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generar</a:t>
            </a:r>
            <a:r>
              <a:rPr lang="en-US" sz="900" b="0" i="0" kern="1200" baseline="0" dirty="0" smtClean="0">
                <a:solidFill>
                  <a:schemeClr val="tx1"/>
                </a:solidFill>
                <a:effectLst/>
                <a:latin typeface="Segoe UI Light" pitchFamily="34" charset="0"/>
                <a:ea typeface="+mn-ea"/>
                <a:cs typeface="+mn-cs"/>
              </a:rPr>
              <a:t> Azure Alerts </a:t>
            </a:r>
            <a:r>
              <a:rPr lang="en-US" sz="900" b="0" i="0" kern="1200" baseline="0" dirty="0" err="1" smtClean="0">
                <a:solidFill>
                  <a:schemeClr val="tx1"/>
                </a:solidFill>
                <a:effectLst/>
                <a:latin typeface="Segoe UI Light" pitchFamily="34" charset="0"/>
                <a:ea typeface="+mn-ea"/>
                <a:cs typeface="+mn-cs"/>
              </a:rPr>
              <a:t>según</a:t>
            </a:r>
            <a:r>
              <a:rPr lang="en-US" sz="900" b="0" i="0" kern="1200" baseline="0" dirty="0" smtClean="0">
                <a:solidFill>
                  <a:schemeClr val="tx1"/>
                </a:solidFill>
                <a:effectLst/>
                <a:latin typeface="Segoe UI Light" pitchFamily="34" charset="0"/>
                <a:ea typeface="+mn-ea"/>
                <a:cs typeface="+mn-cs"/>
              </a:rPr>
              <a:t> </a:t>
            </a:r>
            <a:r>
              <a:rPr lang="en-US" sz="900" b="0" i="0" kern="1200" baseline="0" dirty="0" err="1" smtClean="0">
                <a:solidFill>
                  <a:schemeClr val="tx1"/>
                </a:solidFill>
                <a:effectLst/>
                <a:latin typeface="Segoe UI Light" pitchFamily="34" charset="0"/>
                <a:ea typeface="+mn-ea"/>
                <a:cs typeface="+mn-cs"/>
              </a:rPr>
              <a:t>métricas</a:t>
            </a:r>
            <a:r>
              <a:rPr lang="en-US" sz="900" b="0" i="0" kern="1200" baseline="0" dirty="0" smtClean="0">
                <a:solidFill>
                  <a:schemeClr val="tx1"/>
                </a:solidFill>
                <a:effectLst/>
                <a:latin typeface="Segoe UI Light" pitchFamily="34" charset="0"/>
                <a:ea typeface="+mn-ea"/>
                <a:cs typeface="+mn-cs"/>
              </a:rPr>
              <a:t>.</a:t>
            </a:r>
          </a:p>
          <a:p>
            <a:endParaRPr lang="en-US" dirty="0" smtClean="0"/>
          </a:p>
          <a:p>
            <a:r>
              <a:rPr lang="en-US" dirty="0" smtClean="0"/>
              <a:t>Enlaces:</a:t>
            </a:r>
          </a:p>
          <a:p>
            <a:pPr marL="171450" indent="-171450">
              <a:buFont typeface="Arial" panose="020B0604020202020204" pitchFamily="34" charset="0"/>
              <a:buChar char="•"/>
            </a:pPr>
            <a:r>
              <a:rPr lang="en-US" dirty="0" smtClean="0"/>
              <a:t>https://docs.microsoft.com/en-us/azure/monitoring-and-diagnostics/monitoring-overview-alerts</a:t>
            </a:r>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63989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¿Y</a:t>
            </a:r>
            <a:r>
              <a:rPr lang="es-ES" baseline="0" dirty="0" smtClean="0"/>
              <a:t> qué estados puede tener una </a:t>
            </a:r>
            <a:r>
              <a:rPr lang="es-ES" baseline="0" dirty="0" err="1" smtClean="0"/>
              <a:t>Azure</a:t>
            </a:r>
            <a:r>
              <a:rPr lang="es-ES" baseline="0" dirty="0" smtClean="0"/>
              <a:t> </a:t>
            </a:r>
            <a:r>
              <a:rPr lang="es-ES" baseline="0" dirty="0" err="1" smtClean="0"/>
              <a:t>Alert</a:t>
            </a:r>
            <a:r>
              <a:rPr lang="es-ES" baseline="0" dirty="0" smtClean="0"/>
              <a:t> una vez lanzada?</a:t>
            </a:r>
          </a:p>
          <a:p>
            <a:endParaRPr lang="es-ES" baseline="0" dirty="0" smtClean="0"/>
          </a:p>
          <a:p>
            <a:r>
              <a:rPr lang="es-ES" baseline="0" dirty="0" smtClean="0"/>
              <a:t>Pues aunque parezca evidente, una </a:t>
            </a:r>
            <a:r>
              <a:rPr lang="es-ES" baseline="0" dirty="0" err="1" smtClean="0"/>
              <a:t>Azure</a:t>
            </a:r>
            <a:r>
              <a:rPr lang="es-ES" baseline="0" dirty="0" smtClean="0"/>
              <a:t> </a:t>
            </a:r>
            <a:r>
              <a:rPr lang="es-ES" baseline="0" dirty="0" err="1" smtClean="0"/>
              <a:t>Alert</a:t>
            </a:r>
            <a:r>
              <a:rPr lang="es-ES" baseline="0" dirty="0" smtClean="0"/>
              <a:t> puede tener un estado </a:t>
            </a:r>
            <a:r>
              <a:rPr lang="es-ES" b="1" baseline="0" dirty="0" smtClean="0"/>
              <a:t>Activado</a:t>
            </a:r>
            <a:r>
              <a:rPr lang="es-ES" baseline="0" dirty="0" smtClean="0"/>
              <a:t> o un estado </a:t>
            </a:r>
            <a:r>
              <a:rPr lang="es-ES" b="1" baseline="0" dirty="0" smtClean="0"/>
              <a:t>Resuelto</a:t>
            </a:r>
            <a:r>
              <a:rPr lang="es-ES" baseline="0" dirty="0" smtClean="0"/>
              <a:t>. Cuidado, y con esto hago un poco de spoiler, porque </a:t>
            </a:r>
            <a:r>
              <a:rPr lang="es-ES" baseline="0" dirty="0" err="1" smtClean="0"/>
              <a:t>Azure</a:t>
            </a:r>
            <a:r>
              <a:rPr lang="es-ES" baseline="0" dirty="0" smtClean="0"/>
              <a:t> Monitor levantará una alerta en el momento en el que la condición que configuréis se cumpla, pero también en el momento en el que la métrica que generó la alerta anterior quede resuelta.</a:t>
            </a:r>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0125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¿Qué</a:t>
            </a:r>
            <a:r>
              <a:rPr lang="es-ES" baseline="0" dirty="0" smtClean="0"/>
              <a:t> métricas podemos controlar, por ejemplo, en una web app?</a:t>
            </a:r>
          </a:p>
          <a:p>
            <a:endParaRPr lang="es-ES" baseline="0" dirty="0" smtClean="0"/>
          </a:p>
          <a:p>
            <a:r>
              <a:rPr lang="es-ES" baseline="0" dirty="0" smtClean="0"/>
              <a:t>Pues parámetros diversos, como el tiempo de CPU, las peticiones que recibe un servicio o aplicación por parte de los usuarios finales, o la cantidad de errores que nuestra aplicación ha generado.</a:t>
            </a:r>
          </a:p>
          <a:p>
            <a:endParaRPr lang="es-ES" baseline="0" dirty="0" smtClean="0"/>
          </a:p>
          <a:p>
            <a:r>
              <a:rPr lang="es-ES" baseline="0" dirty="0" smtClean="0"/>
              <a:t>Todas estas condiciones de </a:t>
            </a:r>
            <a:r>
              <a:rPr lang="es-ES" baseline="0" dirty="0" err="1" smtClean="0"/>
              <a:t>Azure</a:t>
            </a:r>
            <a:r>
              <a:rPr lang="es-ES" baseline="0" dirty="0" smtClean="0"/>
              <a:t> Monitor se gestionan mediante umbrales de tolerancia.</a:t>
            </a:r>
            <a:endParaRPr lang="en-US" dirty="0" smtClean="0"/>
          </a:p>
          <a:p>
            <a:endParaRPr lang="en-US" dirty="0" smtClean="0"/>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4195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¿Qué</a:t>
            </a:r>
            <a:r>
              <a:rPr lang="es-ES" baseline="0" dirty="0" smtClean="0"/>
              <a:t> queda?</a:t>
            </a:r>
          </a:p>
          <a:p>
            <a:endParaRPr lang="es-ES" baseline="0" dirty="0" smtClean="0"/>
          </a:p>
          <a:p>
            <a:r>
              <a:rPr lang="es-ES" baseline="0" dirty="0" smtClean="0"/>
              <a:t>Pues saber de qué modo nos avisa </a:t>
            </a:r>
            <a:r>
              <a:rPr lang="es-ES" baseline="0" dirty="0" err="1" smtClean="0"/>
              <a:t>Azure</a:t>
            </a:r>
            <a:r>
              <a:rPr lang="es-ES" baseline="0" dirty="0" smtClean="0"/>
              <a:t> </a:t>
            </a:r>
            <a:r>
              <a:rPr lang="es-ES" baseline="0" dirty="0" err="1" smtClean="0"/>
              <a:t>Alerts</a:t>
            </a:r>
            <a:r>
              <a:rPr lang="es-ES" baseline="0" dirty="0" smtClean="0"/>
              <a:t> de que algo va mal (o de que una de nuestras métricas se cumple).</a:t>
            </a:r>
          </a:p>
          <a:p>
            <a:endParaRPr lang="es-ES" baseline="0" dirty="0" smtClean="0"/>
          </a:p>
          <a:p>
            <a:r>
              <a:rPr lang="es-ES" baseline="0" dirty="0" err="1" smtClean="0"/>
              <a:t>Azure</a:t>
            </a:r>
            <a:r>
              <a:rPr lang="es-ES" baseline="0" dirty="0" smtClean="0"/>
              <a:t> </a:t>
            </a:r>
            <a:r>
              <a:rPr lang="es-ES" baseline="0" dirty="0" err="1" smtClean="0"/>
              <a:t>Alerts</a:t>
            </a:r>
            <a:r>
              <a:rPr lang="es-ES" baseline="0" dirty="0" smtClean="0"/>
              <a:t> es capaz de enviarnos un correo electrónico… un </a:t>
            </a:r>
            <a:r>
              <a:rPr lang="es-ES" baseline="0" dirty="0" err="1" smtClean="0"/>
              <a:t>sms</a:t>
            </a:r>
            <a:r>
              <a:rPr lang="es-ES" baseline="0" dirty="0" smtClean="0"/>
              <a:t>, un mensaje de voz…</a:t>
            </a:r>
          </a:p>
          <a:p>
            <a:endParaRPr lang="es-ES" baseline="0" dirty="0" smtClean="0"/>
          </a:p>
          <a:p>
            <a:r>
              <a:rPr lang="es-ES" baseline="0" dirty="0" smtClean="0"/>
              <a:t>¿De qué le sirve eso a Lito cuando duerme? De nada…</a:t>
            </a:r>
          </a:p>
          <a:p>
            <a:endParaRPr lang="es-ES" baseline="0" dirty="0" smtClean="0"/>
          </a:p>
          <a:p>
            <a:r>
              <a:rPr lang="es-ES" baseline="0" dirty="0" smtClean="0"/>
              <a:t>Por suerte…</a:t>
            </a:r>
          </a:p>
        </p:txBody>
      </p:sp>
      <p:sp>
        <p:nvSpPr>
          <p:cNvPr id="4" name="Marcador de encabezado 3"/>
          <p:cNvSpPr>
            <a:spLocks noGrp="1"/>
          </p:cNvSpPr>
          <p:nvPr>
            <p:ph type="hdr" sz="quarter" idx="10"/>
          </p:nvPr>
        </p:nvSpPr>
        <p:spPr/>
        <p:txBody>
          <a:bodyPr/>
          <a:lstStyle/>
          <a:p>
            <a:r>
              <a:rPr lang="en-US" smtClean="0"/>
              <a:t>Microsoft Connect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4/25/2019 22:52</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3480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5" name="Picture 4" descr="A close up of a logo&#10;&#10;Description automatically generated">
            <a:extLst>
              <a:ext uri="{FF2B5EF4-FFF2-40B4-BE49-F238E27FC236}">
                <a16:creationId xmlns:a16="http://schemas.microsoft.com/office/drawing/2014/main" id="{712070B1-0DE6-4CC1-9BC0-A14F72091B94}"/>
              </a:ext>
            </a:extLst>
          </p:cNvPr>
          <p:cNvPicPr>
            <a:picLocks noChangeAspect="1"/>
          </p:cNvPicPr>
          <p:nvPr userDrawn="1"/>
        </p:nvPicPr>
        <p:blipFill>
          <a:blip r:embed="rId3"/>
          <a:stretch>
            <a:fillRect/>
          </a:stretch>
        </p:blipFill>
        <p:spPr>
          <a:xfrm>
            <a:off x="3152750" y="601662"/>
            <a:ext cx="6130973" cy="5454226"/>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0BD21BC-1F71-4B5C-BF92-501CC7B3E893}"/>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EC19549B-A8C0-4703-B115-B2C134C0BD7D}"/>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5C2DB9E-C2FE-4D06-82CE-61A4B72236DD}"/>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2" descr="A close up of a sign&#10;&#10;Description automatically generated">
            <a:extLst>
              <a:ext uri="{FF2B5EF4-FFF2-40B4-BE49-F238E27FC236}">
                <a16:creationId xmlns:a16="http://schemas.microsoft.com/office/drawing/2014/main" id="{ABB0F7D6-9B2C-4DA7-8654-6F4364720052}"/>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1353BA0-4BEA-40E1-AB01-50F575A8F0D0}"/>
              </a:ext>
            </a:extLst>
          </p:cNvPr>
          <p:cNvPicPr>
            <a:picLocks noChangeAspect="1"/>
          </p:cNvPicPr>
          <p:nvPr userDrawn="1"/>
        </p:nvPicPr>
        <p:blipFill>
          <a:blip r:embed="rId2"/>
          <a:stretch>
            <a:fillRect/>
          </a:stretch>
        </p:blipFill>
        <p:spPr>
          <a:xfrm>
            <a:off x="10885346" y="5630862"/>
            <a:ext cx="1311588" cy="116681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BDEA390-3F20-4374-B8DE-64519AACB172}"/>
              </a:ext>
            </a:extLst>
          </p:cNvPr>
          <p:cNvPicPr>
            <a:picLocks noChangeAspect="1"/>
          </p:cNvPicPr>
          <p:nvPr userDrawn="1"/>
        </p:nvPicPr>
        <p:blipFill>
          <a:blip r:embed="rId2"/>
          <a:stretch>
            <a:fillRect/>
          </a:stretch>
        </p:blipFill>
        <p:spPr>
          <a:xfrm>
            <a:off x="2593975" y="273050"/>
            <a:ext cx="7248525" cy="6448425"/>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descr="A close up of a logo&#10;&#10;Description automatically generated">
            <a:extLst>
              <a:ext uri="{FF2B5EF4-FFF2-40B4-BE49-F238E27FC236}">
                <a16:creationId xmlns:a16="http://schemas.microsoft.com/office/drawing/2014/main" id="{F44D1121-D70F-427E-B5D1-F670898C8A34}"/>
              </a:ext>
            </a:extLst>
          </p:cNvPr>
          <p:cNvPicPr>
            <a:picLocks noChangeAspect="1"/>
          </p:cNvPicPr>
          <p:nvPr userDrawn="1"/>
        </p:nvPicPr>
        <p:blipFill>
          <a:blip r:embed="rId3"/>
          <a:stretch>
            <a:fillRect/>
          </a:stretch>
        </p:blipFill>
        <p:spPr>
          <a:xfrm>
            <a:off x="10885346" y="5630862"/>
            <a:ext cx="1311588" cy="1166813"/>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5787DB85-B1ED-4AE1-B90D-FB5D8D188495}"/>
              </a:ext>
            </a:extLst>
          </p:cNvPr>
          <p:cNvPicPr>
            <a:picLocks noChangeAspect="1"/>
          </p:cNvPicPr>
          <p:nvPr userDrawn="1"/>
        </p:nvPicPr>
        <p:blipFill>
          <a:blip r:embed="rId4"/>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7" descr="A close up of a sign&#10;&#10;Description automatically generated">
            <a:extLst>
              <a:ext uri="{FF2B5EF4-FFF2-40B4-BE49-F238E27FC236}">
                <a16:creationId xmlns:a16="http://schemas.microsoft.com/office/drawing/2014/main" id="{A64A85E1-4DDB-4EE1-BBC6-063B3286CD02}"/>
              </a:ext>
            </a:extLst>
          </p:cNvPr>
          <p:cNvPicPr>
            <a:picLocks noChangeAspect="1"/>
          </p:cNvPicPr>
          <p:nvPr userDrawn="1"/>
        </p:nvPicPr>
        <p:blipFill>
          <a:blip r:embed="rId3"/>
          <a:stretch>
            <a:fillRect/>
          </a:stretch>
        </p:blipFill>
        <p:spPr>
          <a:xfrm>
            <a:off x="503237" y="21220"/>
            <a:ext cx="652461" cy="580442"/>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7" descr="A close up of a logo&#10;&#10;Description automatically generated">
            <a:extLst>
              <a:ext uri="{FF2B5EF4-FFF2-40B4-BE49-F238E27FC236}">
                <a16:creationId xmlns:a16="http://schemas.microsoft.com/office/drawing/2014/main" id="{C3290E4E-ED08-4851-BEC2-5456870FC05F}"/>
              </a:ext>
            </a:extLst>
          </p:cNvPr>
          <p:cNvPicPr>
            <a:picLocks noChangeAspect="1"/>
          </p:cNvPicPr>
          <p:nvPr userDrawn="1"/>
        </p:nvPicPr>
        <p:blipFill>
          <a:blip r:embed="rId4"/>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7" descr="A close up of a logo&#10;&#10;Description automatically generated">
            <a:extLst>
              <a:ext uri="{FF2B5EF4-FFF2-40B4-BE49-F238E27FC236}">
                <a16:creationId xmlns:a16="http://schemas.microsoft.com/office/drawing/2014/main" id="{C0CA2091-83BC-430D-ABB0-B6F2AA4BC65A}"/>
              </a:ext>
            </a:extLst>
          </p:cNvPr>
          <p:cNvPicPr>
            <a:picLocks noChangeAspect="1"/>
          </p:cNvPicPr>
          <p:nvPr userDrawn="1"/>
        </p:nvPicPr>
        <p:blipFill>
          <a:blip r:embed="rId3"/>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8E5CEFCF-494B-42E1-A1C5-E519ADD2FC05}"/>
              </a:ext>
            </a:extLst>
          </p:cNvPr>
          <p:cNvPicPr>
            <a:picLocks noChangeAspect="1"/>
          </p:cNvPicPr>
          <p:nvPr userDrawn="1"/>
        </p:nvPicPr>
        <p:blipFill>
          <a:blip r:embed="rId4"/>
          <a:stretch>
            <a:fillRect/>
          </a:stretch>
        </p:blipFill>
        <p:spPr>
          <a:xfrm>
            <a:off x="554038" y="5868852"/>
            <a:ext cx="1047891" cy="932223"/>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2A927063-12CD-43E8-A2C1-705E7B33E7E2}"/>
              </a:ext>
            </a:extLst>
          </p:cNvPr>
          <p:cNvPicPr>
            <a:picLocks noChangeAspect="1"/>
          </p:cNvPicPr>
          <p:nvPr userDrawn="1"/>
        </p:nvPicPr>
        <p:blipFill>
          <a:blip r:embed="rId2"/>
          <a:stretch>
            <a:fillRect/>
          </a:stretch>
        </p:blipFill>
        <p:spPr>
          <a:xfrm>
            <a:off x="10942637" y="5859462"/>
            <a:ext cx="1047891" cy="932223"/>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4" name="Picture 2" descr="A close up of a logo&#10;&#10;Description automatically generated">
            <a:extLst>
              <a:ext uri="{FF2B5EF4-FFF2-40B4-BE49-F238E27FC236}">
                <a16:creationId xmlns:a16="http://schemas.microsoft.com/office/drawing/2014/main" id="{75E6E063-9B82-4299-8988-76E60F9D8F99}"/>
              </a:ext>
            </a:extLst>
          </p:cNvPr>
          <p:cNvPicPr>
            <a:picLocks noChangeAspect="1"/>
          </p:cNvPicPr>
          <p:nvPr userDrawn="1"/>
        </p:nvPicPr>
        <p:blipFill>
          <a:blip r:embed="rId2"/>
          <a:stretch>
            <a:fillRect/>
          </a:stretch>
        </p:blipFill>
        <p:spPr>
          <a:xfrm>
            <a:off x="2593974" y="-137726"/>
            <a:ext cx="7248525" cy="6448425"/>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gle.es/url?sa=i&amp;rct=j&amp;q=&amp;esrc=s&amp;source=images&amp;cd=&amp;ved=0ahUKEwiypdj5kOXZAhWEVBQKHYGOD9EQjRwIBg&amp;url=https://xetrics.github.io/webhook.rape/&amp;psig=AOvVaw0t06ZibeS4vdrZETX4jgOc&amp;ust=1520887280681349" TargetMode="External"/><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google.es/url?sa=i&amp;rct=j&amp;q=&amp;esrc=s&amp;source=images&amp;cd=&amp;ved=0ahUKEwiypdj5kOXZAhWEVBQKHYGOD9EQjRwIBg&amp;url=https://xetrics.github.io/webhook.rape/&amp;psig=AOvVaw0t06ZibeS4vdrZETX4jgOc&amp;ust=1520887280681349" TargetMode="External"/><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0.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12"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n-US" b="1" dirty="0" smtClean="0"/>
              <a:t>Azure Alerts: </a:t>
            </a:r>
            <a:br>
              <a:rPr lang="en-US" b="1" dirty="0" smtClean="0"/>
            </a:br>
            <a:r>
              <a:rPr lang="en-US" b="1" dirty="0" smtClean="0"/>
              <a:t>¿Has </a:t>
            </a:r>
            <a:r>
              <a:rPr lang="en-US" b="1" dirty="0" err="1" smtClean="0"/>
              <a:t>probado</a:t>
            </a:r>
            <a:r>
              <a:rPr lang="en-US" b="1" dirty="0" smtClean="0"/>
              <a:t> a </a:t>
            </a:r>
            <a:r>
              <a:rPr lang="en-US" b="1" dirty="0" err="1" smtClean="0"/>
              <a:t>reiniciar</a:t>
            </a:r>
            <a:r>
              <a:rPr lang="en-US" b="1" dirty="0" smtClean="0"/>
              <a:t>?</a:t>
            </a:r>
            <a:endParaRPr lang="en-US" b="1" dirty="0"/>
          </a:p>
        </p:txBody>
      </p:sp>
      <p:sp>
        <p:nvSpPr>
          <p:cNvPr id="5" name="Text Placeholder 4"/>
          <p:cNvSpPr>
            <a:spLocks noGrp="1"/>
          </p:cNvSpPr>
          <p:nvPr>
            <p:ph type="body" sz="quarter" idx="12"/>
          </p:nvPr>
        </p:nvSpPr>
        <p:spPr>
          <a:xfrm>
            <a:off x="554037" y="3955786"/>
            <a:ext cx="7873999" cy="1828007"/>
          </a:xfrm>
        </p:spPr>
        <p:txBody>
          <a:bodyPr/>
          <a:lstStyle/>
          <a:p>
            <a:r>
              <a:rPr lang="en-US" sz="3600" dirty="0" smtClean="0"/>
              <a:t>Ángel García Santos</a:t>
            </a:r>
          </a:p>
          <a:p>
            <a:r>
              <a:rPr lang="en-US" dirty="0" smtClean="0">
                <a:solidFill>
                  <a:schemeClr val="accent3">
                    <a:lumMod val="60000"/>
                    <a:lumOff val="40000"/>
                  </a:schemeClr>
                </a:solidFill>
              </a:rPr>
              <a:t>@</a:t>
            </a:r>
            <a:r>
              <a:rPr lang="en-US" dirty="0" err="1" smtClean="0">
                <a:solidFill>
                  <a:schemeClr val="accent3">
                    <a:lumMod val="60000"/>
                    <a:lumOff val="40000"/>
                  </a:schemeClr>
                </a:solidFill>
              </a:rPr>
              <a:t>angel_g_santos</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274639" y="295274"/>
            <a:ext cx="11429998" cy="917575"/>
          </a:xfrm>
        </p:spPr>
        <p:txBody>
          <a:bodyPr/>
          <a:lstStyle/>
          <a:p>
            <a:r>
              <a:rPr lang="en-US" dirty="0" smtClean="0"/>
              <a:t>Azure Alerts: Conditions</a:t>
            </a:r>
            <a:endParaRPr lang="en-US" dirty="0"/>
          </a:p>
        </p:txBody>
      </p:sp>
      <p:sp>
        <p:nvSpPr>
          <p:cNvPr id="21" name="CuadroTexto 20"/>
          <p:cNvSpPr txBox="1"/>
          <p:nvPr/>
        </p:nvSpPr>
        <p:spPr>
          <a:xfrm>
            <a:off x="350837" y="1157241"/>
            <a:ext cx="3780715" cy="461665"/>
          </a:xfrm>
          <a:prstGeom prst="rect">
            <a:avLst/>
          </a:prstGeom>
          <a:noFill/>
        </p:spPr>
        <p:txBody>
          <a:bodyPr wrap="none" rtlCol="0">
            <a:spAutoFit/>
          </a:bodyPr>
          <a:lstStyle/>
          <a:p>
            <a:r>
              <a:rPr lang="es-ES" sz="2400" dirty="0">
                <a:solidFill>
                  <a:schemeClr val="accent5"/>
                </a:solidFill>
                <a:latin typeface="Segoe UI Semibold" panose="020B0702040204020203" pitchFamily="34" charset="0"/>
                <a:cs typeface="Segoe UI Semibold" panose="020B0702040204020203" pitchFamily="34" charset="0"/>
              </a:rPr>
              <a:t>¿Qué podemos controlar?</a:t>
            </a:r>
          </a:p>
        </p:txBody>
      </p:sp>
      <p:pic>
        <p:nvPicPr>
          <p:cNvPr id="8" name="Imagen 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394619" y="2811462"/>
            <a:ext cx="2286000" cy="2286000"/>
          </a:xfrm>
          <a:prstGeom prst="rect">
            <a:avLst/>
          </a:prstGeom>
        </p:spPr>
      </p:pic>
      <p:pic>
        <p:nvPicPr>
          <p:cNvPr id="10" name="Imagen 9"/>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075238" y="2811462"/>
            <a:ext cx="2286000" cy="2286000"/>
          </a:xfrm>
          <a:prstGeom prst="rect">
            <a:avLst/>
          </a:prstGeom>
        </p:spPr>
      </p:pic>
      <p:pic>
        <p:nvPicPr>
          <p:cNvPr id="11" name="Imagen 10"/>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755857" y="2811462"/>
            <a:ext cx="2286000" cy="2286000"/>
          </a:xfrm>
          <a:prstGeom prst="rect">
            <a:avLst/>
          </a:prstGeom>
        </p:spPr>
      </p:pic>
    </p:spTree>
    <p:extLst>
      <p:ext uri="{BB962C8B-B14F-4D97-AF65-F5344CB8AC3E}">
        <p14:creationId xmlns:p14="http://schemas.microsoft.com/office/powerpoint/2010/main" val="88083434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p:cNvSpPr txBox="1"/>
          <p:nvPr/>
        </p:nvSpPr>
        <p:spPr>
          <a:xfrm>
            <a:off x="350837" y="1157241"/>
            <a:ext cx="2584362" cy="461665"/>
          </a:xfrm>
          <a:prstGeom prst="rect">
            <a:avLst/>
          </a:prstGeom>
          <a:noFill/>
        </p:spPr>
        <p:txBody>
          <a:bodyPr wrap="none" rtlCol="0">
            <a:spAutoFit/>
          </a:bodyPr>
          <a:lstStyle/>
          <a:p>
            <a:r>
              <a:rPr lang="es-ES" sz="2400" dirty="0" smtClean="0">
                <a:solidFill>
                  <a:schemeClr val="accent5"/>
                </a:solidFill>
                <a:latin typeface="Segoe UI Semibold" panose="020B0702040204020203" pitchFamily="34" charset="0"/>
                <a:cs typeface="Segoe UI Semibold" panose="020B0702040204020203" pitchFamily="34" charset="0"/>
              </a:rPr>
              <a:t>¿Cómo me avisa?</a:t>
            </a:r>
            <a:endParaRPr lang="es-ES" sz="2400" dirty="0">
              <a:solidFill>
                <a:schemeClr val="accent5"/>
              </a:solidFill>
              <a:latin typeface="Segoe UI Semibold" panose="020B0702040204020203" pitchFamily="34" charset="0"/>
              <a:cs typeface="Segoe UI Semibold" panose="020B0702040204020203" pitchFamily="34"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37" y="2735262"/>
            <a:ext cx="2788919" cy="2788919"/>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837" y="1616326"/>
            <a:ext cx="4572000" cy="4572000"/>
          </a:xfrm>
          <a:prstGeom prst="rect">
            <a:avLst/>
          </a:prstGeom>
        </p:spPr>
      </p:pic>
      <p:sp>
        <p:nvSpPr>
          <p:cNvPr id="10" name="Título 8"/>
          <p:cNvSpPr txBox="1">
            <a:spLocks/>
          </p:cNvSpPr>
          <p:nvPr/>
        </p:nvSpPr>
        <p:spPr>
          <a:xfrm>
            <a:off x="274639" y="295274"/>
            <a:ext cx="115823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mtClean="0"/>
              <a:t>Azure Alerts: Action Groups</a:t>
            </a:r>
            <a:endParaRPr lang="en-US"/>
          </a:p>
        </p:txBody>
      </p:sp>
    </p:spTree>
    <p:extLst>
      <p:ext uri="{BB962C8B-B14F-4D97-AF65-F5344CB8AC3E}">
        <p14:creationId xmlns:p14="http://schemas.microsoft.com/office/powerpoint/2010/main" val="35032846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274639" y="295274"/>
            <a:ext cx="11582398" cy="917575"/>
          </a:xfrm>
        </p:spPr>
        <p:txBody>
          <a:bodyPr/>
          <a:lstStyle/>
          <a:p>
            <a:r>
              <a:rPr lang="en-US" dirty="0" smtClean="0"/>
              <a:t>Azure Alerts: Action Groups</a:t>
            </a:r>
            <a:endParaRPr lang="en-US" dirty="0"/>
          </a:p>
        </p:txBody>
      </p:sp>
      <p:sp>
        <p:nvSpPr>
          <p:cNvPr id="21" name="CuadroTexto 20"/>
          <p:cNvSpPr txBox="1"/>
          <p:nvPr/>
        </p:nvSpPr>
        <p:spPr>
          <a:xfrm>
            <a:off x="350837" y="1157241"/>
            <a:ext cx="2584362" cy="461665"/>
          </a:xfrm>
          <a:prstGeom prst="rect">
            <a:avLst/>
          </a:prstGeom>
          <a:noFill/>
        </p:spPr>
        <p:txBody>
          <a:bodyPr wrap="none" rtlCol="0">
            <a:spAutoFit/>
          </a:bodyPr>
          <a:lstStyle/>
          <a:p>
            <a:r>
              <a:rPr lang="es-ES" sz="2400" dirty="0" smtClean="0">
                <a:solidFill>
                  <a:schemeClr val="accent5"/>
                </a:solidFill>
                <a:latin typeface="Segoe UI Semibold" panose="020B0702040204020203" pitchFamily="34" charset="0"/>
                <a:cs typeface="Segoe UI Semibold" panose="020B0702040204020203" pitchFamily="34" charset="0"/>
              </a:rPr>
              <a:t>¿Cómo me avisa?</a:t>
            </a:r>
            <a:endParaRPr lang="es-ES" sz="2400" dirty="0">
              <a:solidFill>
                <a:schemeClr val="accent5"/>
              </a:solidFill>
              <a:latin typeface="Segoe UI Semibold" panose="020B0702040204020203" pitchFamily="34" charset="0"/>
              <a:cs typeface="Segoe UI Semibold" panose="020B0702040204020203" pitchFamily="34" charset="0"/>
            </a:endParaRPr>
          </a:p>
        </p:txBody>
      </p:sp>
      <p:pic>
        <p:nvPicPr>
          <p:cNvPr id="6" name="Picture 4" descr="Resultado de imagen de webhook">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837" y="207481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130" y="2074816"/>
            <a:ext cx="2724469" cy="1828800"/>
          </a:xfrm>
          <a:prstGeom prst="rect">
            <a:avLst/>
          </a:prstGeom>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022" y="4359526"/>
            <a:ext cx="1828800" cy="1828800"/>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5964" y="4359526"/>
            <a:ext cx="1828800" cy="1828800"/>
          </a:xfrm>
          <a:prstGeom prst="rect">
            <a:avLst/>
          </a:prstGeom>
        </p:spPr>
      </p:pic>
      <p:pic>
        <p:nvPicPr>
          <p:cNvPr id="4" name="Imagen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6837" y="1616326"/>
            <a:ext cx="4572000" cy="4572000"/>
          </a:xfrm>
          <a:prstGeom prst="rect">
            <a:avLst/>
          </a:prstGeom>
        </p:spPr>
      </p:pic>
    </p:spTree>
    <p:extLst>
      <p:ext uri="{BB962C8B-B14F-4D97-AF65-F5344CB8AC3E}">
        <p14:creationId xmlns:p14="http://schemas.microsoft.com/office/powerpoint/2010/main" val="11526513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274639" y="295274"/>
            <a:ext cx="11582398" cy="917575"/>
          </a:xfrm>
        </p:spPr>
        <p:txBody>
          <a:bodyPr/>
          <a:lstStyle/>
          <a:p>
            <a:r>
              <a:rPr lang="en-US" dirty="0" smtClean="0"/>
              <a:t>Azure Alerts: Action Groups</a:t>
            </a:r>
            <a:endParaRPr lang="en-US" dirty="0"/>
          </a:p>
        </p:txBody>
      </p:sp>
      <p:sp>
        <p:nvSpPr>
          <p:cNvPr id="21" name="CuadroTexto 20"/>
          <p:cNvSpPr txBox="1"/>
          <p:nvPr/>
        </p:nvSpPr>
        <p:spPr>
          <a:xfrm>
            <a:off x="350837" y="1157241"/>
            <a:ext cx="2584362" cy="461665"/>
          </a:xfrm>
          <a:prstGeom prst="rect">
            <a:avLst/>
          </a:prstGeom>
          <a:noFill/>
        </p:spPr>
        <p:txBody>
          <a:bodyPr wrap="none" rtlCol="0">
            <a:spAutoFit/>
          </a:bodyPr>
          <a:lstStyle/>
          <a:p>
            <a:r>
              <a:rPr lang="es-ES" sz="2400" dirty="0" smtClean="0">
                <a:solidFill>
                  <a:schemeClr val="accent5"/>
                </a:solidFill>
                <a:latin typeface="Segoe UI Semibold" panose="020B0702040204020203" pitchFamily="34" charset="0"/>
                <a:cs typeface="Segoe UI Semibold" panose="020B0702040204020203" pitchFamily="34" charset="0"/>
              </a:rPr>
              <a:t>¿Cómo me avisa?</a:t>
            </a:r>
            <a:endParaRPr lang="es-ES" sz="2400" dirty="0">
              <a:solidFill>
                <a:schemeClr val="accent5"/>
              </a:solidFill>
              <a:latin typeface="Segoe UI Semibold" panose="020B0702040204020203" pitchFamily="34" charset="0"/>
              <a:cs typeface="Segoe UI Semibold" panose="020B0702040204020203" pitchFamily="34" charset="0"/>
            </a:endParaRPr>
          </a:p>
        </p:txBody>
      </p:sp>
      <p:pic>
        <p:nvPicPr>
          <p:cNvPr id="6" name="Picture 4" descr="Resultado de imagen de webhook">
            <a:hlinkClick r:id="rId3"/>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2837" y="207481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130" y="2074816"/>
            <a:ext cx="2724469" cy="1828800"/>
          </a:xfrm>
          <a:prstGeom prst="rect">
            <a:avLst/>
          </a:prstGeom>
        </p:spPr>
      </p:pic>
      <p:pic>
        <p:nvPicPr>
          <p:cNvPr id="3" name="Imagen 2"/>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2837" y="4359526"/>
            <a:ext cx="1828800" cy="1828800"/>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5964" y="4359526"/>
            <a:ext cx="1828800" cy="1828800"/>
          </a:xfrm>
          <a:prstGeom prst="rect">
            <a:avLst/>
          </a:prstGeom>
        </p:spPr>
      </p:pic>
      <p:pic>
        <p:nvPicPr>
          <p:cNvPr id="4" name="Imagen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6837" y="1616326"/>
            <a:ext cx="4572000" cy="4572000"/>
          </a:xfrm>
          <a:prstGeom prst="rect">
            <a:avLst/>
          </a:prstGeom>
        </p:spPr>
      </p:pic>
    </p:spTree>
    <p:extLst>
      <p:ext uri="{BB962C8B-B14F-4D97-AF65-F5344CB8AC3E}">
        <p14:creationId xmlns:p14="http://schemas.microsoft.com/office/powerpoint/2010/main" val="269618627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b="1" dirty="0" smtClean="0"/>
              <a:t>Disclaimer:</a:t>
            </a:r>
            <a:br>
              <a:rPr lang="en-US" b="1" dirty="0" smtClean="0"/>
            </a:br>
            <a:r>
              <a:rPr lang="en-US" dirty="0" smtClean="0"/>
              <a:t>Las </a:t>
            </a:r>
            <a:r>
              <a:rPr lang="en-US" dirty="0" err="1" smtClean="0"/>
              <a:t>alertas</a:t>
            </a:r>
            <a:r>
              <a:rPr lang="en-US" dirty="0" smtClean="0"/>
              <a:t> </a:t>
            </a:r>
            <a:r>
              <a:rPr lang="en-US" dirty="0" err="1" smtClean="0"/>
              <a:t>tienen</a:t>
            </a:r>
            <a:r>
              <a:rPr lang="en-US" dirty="0" smtClean="0"/>
              <a:t> un delay de hasta 5 </a:t>
            </a:r>
            <a:r>
              <a:rPr lang="en-US" dirty="0" err="1" smtClean="0"/>
              <a:t>minutos</a:t>
            </a:r>
            <a:endParaRPr lang="en-US" dirty="0"/>
          </a:p>
        </p:txBody>
      </p:sp>
    </p:spTree>
    <p:extLst>
      <p:ext uri="{BB962C8B-B14F-4D97-AF65-F5344CB8AC3E}">
        <p14:creationId xmlns:p14="http://schemas.microsoft.com/office/powerpoint/2010/main" val="8212608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err="1" smtClean="0"/>
              <a:t>Escenario</a:t>
            </a:r>
            <a:r>
              <a:rPr lang="en-US" sz="6000" dirty="0" smtClean="0"/>
              <a:t> A:</a:t>
            </a:r>
            <a:br>
              <a:rPr lang="en-US" sz="6000" dirty="0" smtClean="0"/>
            </a:br>
            <a:r>
              <a:rPr lang="en-US" sz="6000" dirty="0" smtClean="0"/>
              <a:t>Azure Alert + Azure Function</a:t>
            </a:r>
            <a:endParaRPr lang="en-US" sz="6000" dirty="0"/>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smtClean="0"/>
              <a:t>Escenario</a:t>
            </a:r>
            <a:r>
              <a:rPr lang="en-US" dirty="0" smtClean="0"/>
              <a:t> A</a:t>
            </a: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94" y="2661860"/>
            <a:ext cx="1828800" cy="18288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754" y="2885149"/>
            <a:ext cx="1371600" cy="13716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812" y="2661860"/>
            <a:ext cx="2724469" cy="182880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6830" y="2389565"/>
            <a:ext cx="907451" cy="914400"/>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7654" y="3919159"/>
            <a:ext cx="685801" cy="685801"/>
          </a:xfrm>
          <a:prstGeom prst="rect">
            <a:avLst/>
          </a:prstGeom>
        </p:spPr>
      </p:pic>
      <p:sp>
        <p:nvSpPr>
          <p:cNvPr id="16" name="Flecha derecha 15"/>
          <p:cNvSpPr/>
          <p:nvPr/>
        </p:nvSpPr>
        <p:spPr bwMode="auto">
          <a:xfrm>
            <a:off x="4313237" y="3303965"/>
            <a:ext cx="990600" cy="61519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lecha derecha 16"/>
          <p:cNvSpPr/>
          <p:nvPr/>
        </p:nvSpPr>
        <p:spPr bwMode="auto">
          <a:xfrm>
            <a:off x="7134005" y="3311793"/>
            <a:ext cx="990600" cy="61519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Imagen 17"/>
          <p:cNvPicPr>
            <a:picLocks noChangeAspect="1"/>
          </p:cNvPicPr>
          <p:nvPr/>
        </p:nvPicPr>
        <p:blipFill>
          <a:blip r:embed="rId7">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7318309" y="2890349"/>
            <a:ext cx="457200" cy="457200"/>
          </a:xfrm>
          <a:prstGeom prst="rect">
            <a:avLst/>
          </a:prstGeom>
        </p:spPr>
      </p:pic>
      <p:pic>
        <p:nvPicPr>
          <p:cNvPr id="19" name="Picture 33">
            <a:extLst>
              <a:ext uri="{FF2B5EF4-FFF2-40B4-BE49-F238E27FC236}">
                <a16:creationId xmlns:a16="http://schemas.microsoft.com/office/drawing/2014/main" id="{A646BBC2-3DEE-4B0B-9F8D-35EAC55D2770}"/>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532191" y="4792662"/>
            <a:ext cx="1286726" cy="1286726"/>
          </a:xfrm>
          <a:prstGeom prst="rect">
            <a:avLst/>
          </a:prstGeom>
        </p:spPr>
      </p:pic>
      <p:cxnSp>
        <p:nvCxnSpPr>
          <p:cNvPr id="21" name="Conector angular 20"/>
          <p:cNvCxnSpPr>
            <a:endCxn id="9" idx="2"/>
          </p:cNvCxnSpPr>
          <p:nvPr/>
        </p:nvCxnSpPr>
        <p:spPr>
          <a:xfrm flipV="1">
            <a:off x="7132636" y="4490660"/>
            <a:ext cx="2189411" cy="945365"/>
          </a:xfrm>
          <a:prstGeom prst="bentConnector2">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angular 23"/>
          <p:cNvCxnSpPr>
            <a:stCxn id="7" idx="2"/>
          </p:cNvCxnSpPr>
          <p:nvPr/>
        </p:nvCxnSpPr>
        <p:spPr>
          <a:xfrm rot="16200000" flipH="1">
            <a:off x="3512533" y="3644721"/>
            <a:ext cx="945366" cy="2637244"/>
          </a:xfrm>
          <a:prstGeom prst="bentConnector2">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Imagen 38"/>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23794" y="2443265"/>
            <a:ext cx="914400" cy="914400"/>
          </a:xfrm>
          <a:prstGeom prst="rect">
            <a:avLst/>
          </a:prstGeom>
        </p:spPr>
      </p:pic>
    </p:spTree>
    <p:extLst>
      <p:ext uri="{BB962C8B-B14F-4D97-AF65-F5344CB8AC3E}">
        <p14:creationId xmlns:p14="http://schemas.microsoft.com/office/powerpoint/2010/main" val="10366825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9363062" cy="3440112"/>
          </a:xfrm>
        </p:spPr>
        <p:txBody>
          <a:bodyPr/>
          <a:lstStyle/>
          <a:p>
            <a:r>
              <a:rPr lang="en-US" sz="6000" dirty="0" err="1" smtClean="0"/>
              <a:t>Escenario</a:t>
            </a:r>
            <a:r>
              <a:rPr lang="en-US" sz="6000" dirty="0" smtClean="0"/>
              <a:t> B:</a:t>
            </a:r>
            <a:br>
              <a:rPr lang="en-US" sz="6000" dirty="0" smtClean="0"/>
            </a:br>
            <a:r>
              <a:rPr lang="en-US" sz="6000" dirty="0" smtClean="0"/>
              <a:t>ASP.NET Core </a:t>
            </a:r>
            <a:r>
              <a:rPr lang="en-US" sz="6000" dirty="0" err="1" smtClean="0"/>
              <a:t>HealthChecks</a:t>
            </a:r>
            <a:r>
              <a:rPr lang="en-US" sz="6000" dirty="0" smtClean="0"/>
              <a:t> </a:t>
            </a:r>
            <a:br>
              <a:rPr lang="en-US" sz="6000" dirty="0" smtClean="0"/>
            </a:br>
            <a:r>
              <a:rPr lang="en-US" sz="6000" dirty="0" smtClean="0"/>
              <a:t>+ Azure </a:t>
            </a:r>
            <a:r>
              <a:rPr lang="en-US" sz="6000" dirty="0" err="1" smtClean="0"/>
              <a:t>AppInsights</a:t>
            </a:r>
            <a:r>
              <a:rPr lang="en-US" sz="6000" dirty="0" smtClean="0"/>
              <a:t> </a:t>
            </a:r>
            <a:br>
              <a:rPr lang="en-US" sz="6000" dirty="0" smtClean="0"/>
            </a:br>
            <a:r>
              <a:rPr lang="en-US" sz="6000" dirty="0" smtClean="0"/>
              <a:t>+ Azure Alert </a:t>
            </a:r>
            <a:br>
              <a:rPr lang="en-US" sz="6000" dirty="0" smtClean="0"/>
            </a:br>
            <a:r>
              <a:rPr lang="en-US" sz="6000" dirty="0" smtClean="0"/>
              <a:t>+ Azure Function</a:t>
            </a:r>
            <a:endParaRPr lang="en-US" sz="6000" dirty="0"/>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smtClean="0"/>
              <a:t>Escenario</a:t>
            </a:r>
            <a:r>
              <a:rPr lang="en-US" dirty="0" smtClean="0"/>
              <a:t> B</a:t>
            </a: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39" y="4792662"/>
            <a:ext cx="1828800" cy="1828800"/>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812" y="1477962"/>
            <a:ext cx="2724469" cy="182880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830" y="1205667"/>
            <a:ext cx="907451" cy="914400"/>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654" y="2735261"/>
            <a:ext cx="685801" cy="685801"/>
          </a:xfrm>
          <a:prstGeom prst="rect">
            <a:avLst/>
          </a:prstGeom>
        </p:spPr>
      </p:pic>
      <p:sp>
        <p:nvSpPr>
          <p:cNvPr id="16" name="Flecha derecha 15"/>
          <p:cNvSpPr/>
          <p:nvPr/>
        </p:nvSpPr>
        <p:spPr bwMode="auto">
          <a:xfrm>
            <a:off x="2965382" y="2108336"/>
            <a:ext cx="4994430" cy="61519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Imagen 17"/>
          <p:cNvPicPr>
            <a:picLocks noChangeAspect="1"/>
          </p:cNvPicPr>
          <p:nvPr/>
        </p:nvPicPr>
        <p:blipFill>
          <a:blip r:embed="rId6">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5085286" y="1709862"/>
            <a:ext cx="457200" cy="457200"/>
          </a:xfrm>
          <a:prstGeom prst="rect">
            <a:avLst/>
          </a:prstGeom>
        </p:spPr>
      </p:pic>
      <p:pic>
        <p:nvPicPr>
          <p:cNvPr id="19" name="Picture 33">
            <a:extLst>
              <a:ext uri="{FF2B5EF4-FFF2-40B4-BE49-F238E27FC236}">
                <a16:creationId xmlns:a16="http://schemas.microsoft.com/office/drawing/2014/main" id="{A646BBC2-3DEE-4B0B-9F8D-35EAC55D2770}"/>
              </a:ext>
            </a:extLst>
          </p:cNvPr>
          <p:cNvPicPr>
            <a:picLocks noChangeAspect="1"/>
          </p:cNvPicPr>
          <p:nvPr/>
        </p:nvPicPr>
        <p:blipFill>
          <a:blip r:embed="rId7">
            <a:duotone>
              <a:schemeClr val="accent5">
                <a:shade val="45000"/>
                <a:satMod val="135000"/>
              </a:schemeClr>
              <a:prstClr val="white"/>
            </a:duotone>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532191" y="5063699"/>
            <a:ext cx="1286726" cy="1286726"/>
          </a:xfrm>
          <a:prstGeom prst="rect">
            <a:avLst/>
          </a:prstGeom>
        </p:spPr>
      </p:pic>
      <p:cxnSp>
        <p:nvCxnSpPr>
          <p:cNvPr id="21" name="Conector angular 20"/>
          <p:cNvCxnSpPr>
            <a:stCxn id="19" idx="3"/>
            <a:endCxn id="9" idx="2"/>
          </p:cNvCxnSpPr>
          <p:nvPr/>
        </p:nvCxnSpPr>
        <p:spPr>
          <a:xfrm flipV="1">
            <a:off x="6818917" y="3306762"/>
            <a:ext cx="2503130" cy="2400300"/>
          </a:xfrm>
          <a:prstGeom prst="bentConnector2">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239" y="1364455"/>
            <a:ext cx="1828800" cy="1828800"/>
          </a:xfrm>
          <a:prstGeom prst="rect">
            <a:avLst/>
          </a:prstGeom>
        </p:spPr>
      </p:pic>
      <p:pic>
        <p:nvPicPr>
          <p:cNvPr id="10" name="Imagen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239" y="3649662"/>
            <a:ext cx="457200" cy="457200"/>
          </a:xfrm>
          <a:prstGeom prst="rect">
            <a:avLst/>
          </a:prstGeom>
        </p:spPr>
      </p:pic>
      <p:cxnSp>
        <p:nvCxnSpPr>
          <p:cNvPr id="28" name="Conector recto de flecha 27"/>
          <p:cNvCxnSpPr>
            <a:endCxn id="7" idx="3"/>
          </p:cNvCxnSpPr>
          <p:nvPr/>
        </p:nvCxnSpPr>
        <p:spPr>
          <a:xfrm flipH="1">
            <a:off x="2759039" y="5707062"/>
            <a:ext cx="2468598"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a:off x="1417637" y="3193255"/>
            <a:ext cx="0" cy="1599407"/>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a:off x="2255837" y="3193255"/>
            <a:ext cx="0" cy="1599407"/>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Imagen 34"/>
          <p:cNvPicPr>
            <a:picLocks noChangeAspect="1"/>
          </p:cNvPicPr>
          <p:nvPr/>
        </p:nvPicPr>
        <p:blipFill>
          <a:blip r:embed="rId6">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3168817" y="3785181"/>
            <a:ext cx="457200" cy="457200"/>
          </a:xfrm>
          <a:prstGeom prst="rect">
            <a:avLst/>
          </a:prstGeom>
        </p:spPr>
      </p:pic>
      <p:pic>
        <p:nvPicPr>
          <p:cNvPr id="36" name="Imagen 35"/>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val="0"/>
              </a:ext>
            </a:extLst>
          </a:blip>
          <a:stretch>
            <a:fillRect/>
          </a:stretch>
        </p:blipFill>
        <p:spPr>
          <a:xfrm>
            <a:off x="2513511" y="3785181"/>
            <a:ext cx="457200" cy="457200"/>
          </a:xfrm>
          <a:prstGeom prst="rect">
            <a:avLst/>
          </a:prstGeom>
        </p:spPr>
      </p:pic>
      <p:pic>
        <p:nvPicPr>
          <p:cNvPr id="37" name="Imagen 36"/>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5837" y="1215373"/>
            <a:ext cx="731520" cy="731520"/>
          </a:xfrm>
          <a:prstGeom prst="rect">
            <a:avLst/>
          </a:prstGeom>
        </p:spPr>
      </p:pic>
    </p:spTree>
    <p:extLst>
      <p:ext uri="{BB962C8B-B14F-4D97-AF65-F5344CB8AC3E}">
        <p14:creationId xmlns:p14="http://schemas.microsoft.com/office/powerpoint/2010/main" val="128363362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9363062" cy="3440112"/>
          </a:xfrm>
        </p:spPr>
        <p:txBody>
          <a:bodyPr/>
          <a:lstStyle/>
          <a:p>
            <a:r>
              <a:rPr lang="en-US" sz="6000" dirty="0" err="1" smtClean="0"/>
              <a:t>Escenario</a:t>
            </a:r>
            <a:r>
              <a:rPr lang="en-US" sz="6000" dirty="0" smtClean="0"/>
              <a:t> C:</a:t>
            </a:r>
            <a:br>
              <a:rPr lang="en-US" sz="6000" dirty="0" smtClean="0"/>
            </a:br>
            <a:r>
              <a:rPr lang="en-US" sz="6000" dirty="0" smtClean="0"/>
              <a:t>Azure Alert </a:t>
            </a:r>
            <a:br>
              <a:rPr lang="en-US" sz="6000" dirty="0" smtClean="0"/>
            </a:br>
            <a:r>
              <a:rPr lang="en-US" sz="6000" dirty="0" smtClean="0"/>
              <a:t>+ Azure Automation (</a:t>
            </a:r>
            <a:r>
              <a:rPr lang="en-US" sz="6000" dirty="0" err="1" smtClean="0"/>
              <a:t>Runbooks</a:t>
            </a:r>
            <a:r>
              <a:rPr lang="en-US" sz="6000" dirty="0" smtClean="0"/>
              <a:t>)</a:t>
            </a:r>
            <a:endParaRPr lang="en-US" sz="6000" dirty="0"/>
          </a:p>
        </p:txBody>
      </p:sp>
    </p:spTree>
    <p:extLst>
      <p:ext uri="{BB962C8B-B14F-4D97-AF65-F5344CB8AC3E}">
        <p14:creationId xmlns:p14="http://schemas.microsoft.com/office/powerpoint/2010/main" val="573309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3" name="Imagen 2">
            <a:extLst>
              <a:ext uri="{FF2B5EF4-FFF2-40B4-BE49-F238E27FC236}">
                <a16:creationId xmlns:a16="http://schemas.microsoft.com/office/drawing/2014/main" id="{EF60C73D-00B7-4BFE-BD65-15D10FA1A0B8}"/>
              </a:ext>
            </a:extLst>
          </p:cNvPr>
          <p:cNvPicPr>
            <a:picLocks noChangeAspect="1"/>
          </p:cNvPicPr>
          <p:nvPr/>
        </p:nvPicPr>
        <p:blipFill>
          <a:blip r:embed="rId2"/>
          <a:stretch>
            <a:fillRect/>
          </a:stretch>
        </p:blipFill>
        <p:spPr>
          <a:xfrm>
            <a:off x="2873553" y="-1"/>
            <a:ext cx="6689367" cy="6994525"/>
          </a:xfrm>
          <a:prstGeom prst="rect">
            <a:avLst/>
          </a:prstGeom>
        </p:spPr>
      </p:pic>
    </p:spTree>
    <p:extLst>
      <p:ext uri="{BB962C8B-B14F-4D97-AF65-F5344CB8AC3E}">
        <p14:creationId xmlns:p14="http://schemas.microsoft.com/office/powerpoint/2010/main" val="68151510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smtClean="0"/>
              <a:t>Escenario</a:t>
            </a:r>
            <a:r>
              <a:rPr lang="en-US" dirty="0" smtClean="0"/>
              <a:t> C</a:t>
            </a:r>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194" y="2661860"/>
            <a:ext cx="1828800" cy="18288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754" y="2885149"/>
            <a:ext cx="1371600" cy="1371600"/>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654" y="3919159"/>
            <a:ext cx="685801" cy="685801"/>
          </a:xfrm>
          <a:prstGeom prst="rect">
            <a:avLst/>
          </a:prstGeom>
        </p:spPr>
      </p:pic>
      <p:sp>
        <p:nvSpPr>
          <p:cNvPr id="17" name="Flecha derecha 16"/>
          <p:cNvSpPr/>
          <p:nvPr/>
        </p:nvSpPr>
        <p:spPr bwMode="auto">
          <a:xfrm>
            <a:off x="7134005" y="3311793"/>
            <a:ext cx="990600" cy="61519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Imagen 17"/>
          <p:cNvPicPr>
            <a:picLocks noChangeAspect="1"/>
          </p:cNvPicPr>
          <p:nvPr/>
        </p:nvPicPr>
        <p:blipFill>
          <a:blip r:embed="rId5">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7318309" y="2890349"/>
            <a:ext cx="457200" cy="457200"/>
          </a:xfrm>
          <a:prstGeom prst="rect">
            <a:avLst/>
          </a:prstGeom>
        </p:spPr>
      </p:pic>
      <p:pic>
        <p:nvPicPr>
          <p:cNvPr id="19" name="Picture 33">
            <a:extLst>
              <a:ext uri="{FF2B5EF4-FFF2-40B4-BE49-F238E27FC236}">
                <a16:creationId xmlns:a16="http://schemas.microsoft.com/office/drawing/2014/main" id="{A646BBC2-3DEE-4B0B-9F8D-35EAC55D2770}"/>
              </a:ext>
            </a:extLst>
          </p:cNvPr>
          <p:cNvPicPr>
            <a:picLocks noChangeAspect="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532191" y="4792662"/>
            <a:ext cx="1286726" cy="1286726"/>
          </a:xfrm>
          <a:prstGeom prst="rect">
            <a:avLst/>
          </a:prstGeom>
        </p:spPr>
      </p:pic>
      <p:cxnSp>
        <p:nvCxnSpPr>
          <p:cNvPr id="21" name="Conector angular 20"/>
          <p:cNvCxnSpPr>
            <a:endCxn id="9" idx="2"/>
          </p:cNvCxnSpPr>
          <p:nvPr/>
        </p:nvCxnSpPr>
        <p:spPr>
          <a:xfrm flipV="1">
            <a:off x="7132636" y="4490660"/>
            <a:ext cx="2189411" cy="945365"/>
          </a:xfrm>
          <a:prstGeom prst="bentConnector2">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angular 23"/>
          <p:cNvCxnSpPr>
            <a:stCxn id="7" idx="2"/>
          </p:cNvCxnSpPr>
          <p:nvPr/>
        </p:nvCxnSpPr>
        <p:spPr>
          <a:xfrm rot="16200000" flipH="1">
            <a:off x="3512533" y="3644721"/>
            <a:ext cx="945366" cy="2637244"/>
          </a:xfrm>
          <a:prstGeom prst="bentConnector2">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76688" y="2656549"/>
            <a:ext cx="1828800" cy="1828800"/>
          </a:xfrm>
          <a:prstGeom prst="rect">
            <a:avLst/>
          </a:prstGeom>
        </p:spPr>
      </p:pic>
      <p:pic>
        <p:nvPicPr>
          <p:cNvPr id="3" name="Imagen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87653" y="2373858"/>
            <a:ext cx="685801" cy="685801"/>
          </a:xfrm>
          <a:prstGeom prst="rect">
            <a:avLst/>
          </a:prstGeom>
        </p:spPr>
      </p:pic>
      <p:pic>
        <p:nvPicPr>
          <p:cNvPr id="5" name="Imagen 4"/>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88708" y="2459259"/>
            <a:ext cx="914400" cy="914400"/>
          </a:xfrm>
          <a:prstGeom prst="rect">
            <a:avLst/>
          </a:prstGeom>
        </p:spPr>
      </p:pic>
      <p:sp>
        <p:nvSpPr>
          <p:cNvPr id="26" name="Flecha derecha 25"/>
          <p:cNvSpPr/>
          <p:nvPr/>
        </p:nvSpPr>
        <p:spPr bwMode="auto">
          <a:xfrm>
            <a:off x="4122531" y="3311793"/>
            <a:ext cx="990600" cy="61519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74267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114550"/>
            <a:ext cx="9363062" cy="1230312"/>
          </a:xfrm>
        </p:spPr>
        <p:txBody>
          <a:bodyPr/>
          <a:lstStyle/>
          <a:p>
            <a:r>
              <a:rPr lang="en-US" sz="6000" dirty="0" smtClean="0"/>
              <a:t>Review </a:t>
            </a:r>
            <a:r>
              <a:rPr lang="en-US" sz="6000" dirty="0" err="1" smtClean="0"/>
              <a:t>resultados</a:t>
            </a:r>
            <a:endParaRPr lang="en-US" sz="6000" dirty="0"/>
          </a:p>
        </p:txBody>
      </p:sp>
    </p:spTree>
    <p:extLst>
      <p:ext uri="{BB962C8B-B14F-4D97-AF65-F5344CB8AC3E}">
        <p14:creationId xmlns:p14="http://schemas.microsoft.com/office/powerpoint/2010/main" val="3282897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3" name="Imagen 2">
            <a:extLst>
              <a:ext uri="{FF2B5EF4-FFF2-40B4-BE49-F238E27FC236}">
                <a16:creationId xmlns:a16="http://schemas.microsoft.com/office/drawing/2014/main" id="{D28E74F6-E699-4B17-A8E1-6EF6D3E0D9E2}"/>
              </a:ext>
            </a:extLst>
          </p:cNvPr>
          <p:cNvPicPr>
            <a:picLocks noChangeAspect="1"/>
          </p:cNvPicPr>
          <p:nvPr/>
        </p:nvPicPr>
        <p:blipFill>
          <a:blip r:embed="rId2"/>
          <a:stretch>
            <a:fillRect/>
          </a:stretch>
        </p:blipFill>
        <p:spPr>
          <a:xfrm>
            <a:off x="2873553" y="-1"/>
            <a:ext cx="6689367" cy="6994525"/>
          </a:xfrm>
          <a:prstGeom prst="rect">
            <a:avLst/>
          </a:prstGeom>
        </p:spPr>
      </p:pic>
    </p:spTree>
    <p:extLst>
      <p:ext uri="{BB962C8B-B14F-4D97-AF65-F5344CB8AC3E}">
        <p14:creationId xmlns:p14="http://schemas.microsoft.com/office/powerpoint/2010/main" val="25970694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98413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endParaRPr lang="en-US"/>
          </a:p>
        </p:txBody>
      </p:sp>
      <p:sp>
        <p:nvSpPr>
          <p:cNvPr id="11" name="Marcador de texto 10"/>
          <p:cNvSpPr>
            <a:spLocks noGrp="1"/>
          </p:cNvSpPr>
          <p:nvPr>
            <p:ph type="body" sz="quarter" idx="10"/>
          </p:nvPr>
        </p:nvSpPr>
        <p:spPr/>
        <p:txBody>
          <a:bodyPr/>
          <a:lstStyle/>
          <a:p>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237" y="1211262"/>
            <a:ext cx="4572000" cy="4572000"/>
          </a:xfrm>
          <a:prstGeom prst="rect">
            <a:avLst/>
          </a:prstGeom>
        </p:spPr>
      </p:pic>
    </p:spTree>
    <p:extLst>
      <p:ext uri="{BB962C8B-B14F-4D97-AF65-F5344CB8AC3E}">
        <p14:creationId xmlns:p14="http://schemas.microsoft.com/office/powerpoint/2010/main" val="1997377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Agenda</a:t>
            </a:r>
          </a:p>
        </p:txBody>
      </p:sp>
      <p:sp>
        <p:nvSpPr>
          <p:cNvPr id="7" name="Text Placeholder 6"/>
          <p:cNvSpPr>
            <a:spLocks noGrp="1"/>
          </p:cNvSpPr>
          <p:nvPr>
            <p:ph type="body" sz="quarter" idx="10"/>
          </p:nvPr>
        </p:nvSpPr>
        <p:spPr>
          <a:xfrm>
            <a:off x="274639" y="2049462"/>
            <a:ext cx="5486399" cy="2791354"/>
          </a:xfrm>
        </p:spPr>
        <p:txBody>
          <a:bodyPr/>
          <a:lstStyle/>
          <a:p>
            <a:pPr marL="0" indent="0">
              <a:buNone/>
            </a:pPr>
            <a:r>
              <a:rPr lang="es-ES" b="1" dirty="0" err="1" smtClean="0"/>
              <a:t>Azure</a:t>
            </a:r>
            <a:r>
              <a:rPr lang="es-ES" b="1" dirty="0" smtClean="0"/>
              <a:t> </a:t>
            </a:r>
            <a:r>
              <a:rPr lang="es-ES" b="1" dirty="0" err="1" smtClean="0"/>
              <a:t>Alerts</a:t>
            </a:r>
            <a:endParaRPr lang="es-ES" dirty="0"/>
          </a:p>
          <a:p>
            <a:pPr marL="0" indent="0">
              <a:buNone/>
            </a:pPr>
            <a:r>
              <a:rPr lang="es-ES" i="1" dirty="0" smtClean="0"/>
              <a:t>¿Qué son, para qué sirven?</a:t>
            </a:r>
          </a:p>
          <a:p>
            <a:pPr marL="0" indent="0">
              <a:buNone/>
            </a:pPr>
            <a:endParaRPr lang="es-ES" i="1" dirty="0" smtClean="0"/>
          </a:p>
          <a:p>
            <a:pPr marL="0" indent="0">
              <a:buNone/>
            </a:pPr>
            <a:r>
              <a:rPr lang="es-ES" b="1" dirty="0" smtClean="0"/>
              <a:t>Escenario A</a:t>
            </a:r>
            <a:endParaRPr lang="es-ES" dirty="0" smtClean="0"/>
          </a:p>
          <a:p>
            <a:pPr marL="0" indent="0">
              <a:buNone/>
            </a:pPr>
            <a:r>
              <a:rPr lang="es-ES" i="1" dirty="0" smtClean="0"/>
              <a:t>CPU </a:t>
            </a:r>
            <a:r>
              <a:rPr lang="es-ES" i="1" dirty="0" err="1" smtClean="0"/>
              <a:t>Azure</a:t>
            </a:r>
            <a:r>
              <a:rPr lang="es-ES" i="1" dirty="0" smtClean="0"/>
              <a:t> </a:t>
            </a:r>
            <a:r>
              <a:rPr lang="es-ES" i="1" dirty="0" err="1" smtClean="0"/>
              <a:t>Alert</a:t>
            </a:r>
            <a:r>
              <a:rPr lang="es-ES" i="1" dirty="0" smtClean="0"/>
              <a:t> </a:t>
            </a:r>
          </a:p>
          <a:p>
            <a:pPr marL="0" indent="0">
              <a:buNone/>
            </a:pPr>
            <a:r>
              <a:rPr lang="es-ES" i="1" dirty="0" smtClean="0"/>
              <a:t>+ </a:t>
            </a:r>
            <a:r>
              <a:rPr lang="es-ES" i="1" dirty="0" err="1" smtClean="0"/>
              <a:t>Azure</a:t>
            </a:r>
            <a:r>
              <a:rPr lang="es-ES" i="1" dirty="0" smtClean="0"/>
              <a:t> </a:t>
            </a:r>
            <a:r>
              <a:rPr lang="es-ES" i="1" dirty="0" err="1" smtClean="0"/>
              <a:t>Function</a:t>
            </a:r>
            <a:endParaRPr lang="es-ES" i="1" dirty="0"/>
          </a:p>
        </p:txBody>
      </p:sp>
      <p:sp>
        <p:nvSpPr>
          <p:cNvPr id="3" name="Marcador de texto 2"/>
          <p:cNvSpPr>
            <a:spLocks noGrp="1"/>
          </p:cNvSpPr>
          <p:nvPr>
            <p:ph type="body" sz="quarter" idx="11"/>
          </p:nvPr>
        </p:nvSpPr>
        <p:spPr>
          <a:xfrm>
            <a:off x="6675439" y="1212849"/>
            <a:ext cx="5486399" cy="6001643"/>
          </a:xfrm>
        </p:spPr>
        <p:txBody>
          <a:bodyPr/>
          <a:lstStyle/>
          <a:p>
            <a:pPr marL="0" indent="0">
              <a:buNone/>
            </a:pPr>
            <a:r>
              <a:rPr lang="es-ES" b="1" dirty="0" smtClean="0"/>
              <a:t>Escenario B</a:t>
            </a:r>
            <a:endParaRPr lang="es-ES" dirty="0" smtClean="0"/>
          </a:p>
          <a:p>
            <a:pPr marL="0" indent="0">
              <a:buNone/>
            </a:pPr>
            <a:r>
              <a:rPr lang="es-ES" i="1" dirty="0" smtClean="0"/>
              <a:t>ASP.NET Core </a:t>
            </a:r>
            <a:r>
              <a:rPr lang="es-ES" i="1" dirty="0" err="1" smtClean="0"/>
              <a:t>HealthChecks</a:t>
            </a:r>
            <a:r>
              <a:rPr lang="es-ES" i="1" dirty="0" smtClean="0"/>
              <a:t> </a:t>
            </a:r>
          </a:p>
          <a:p>
            <a:pPr marL="0" indent="0">
              <a:buNone/>
            </a:pPr>
            <a:r>
              <a:rPr lang="es-ES" i="1" dirty="0" smtClean="0"/>
              <a:t>+ </a:t>
            </a:r>
            <a:r>
              <a:rPr lang="es-ES" i="1" dirty="0" err="1"/>
              <a:t>Azure</a:t>
            </a:r>
            <a:r>
              <a:rPr lang="es-ES" i="1" dirty="0"/>
              <a:t> App </a:t>
            </a:r>
            <a:r>
              <a:rPr lang="es-ES" i="1" dirty="0" err="1"/>
              <a:t>Insights</a:t>
            </a:r>
            <a:r>
              <a:rPr lang="es-ES" i="1" dirty="0"/>
              <a:t> </a:t>
            </a:r>
            <a:endParaRPr lang="es-ES" i="1" dirty="0" smtClean="0"/>
          </a:p>
          <a:p>
            <a:pPr marL="0" indent="0">
              <a:buNone/>
            </a:pPr>
            <a:r>
              <a:rPr lang="es-ES" i="1" dirty="0" smtClean="0"/>
              <a:t>+ </a:t>
            </a:r>
            <a:r>
              <a:rPr lang="es-ES" i="1" dirty="0" err="1"/>
              <a:t>Azure</a:t>
            </a:r>
            <a:r>
              <a:rPr lang="es-ES" i="1" dirty="0"/>
              <a:t> </a:t>
            </a:r>
            <a:r>
              <a:rPr lang="es-ES" i="1" dirty="0" err="1"/>
              <a:t>Alert</a:t>
            </a:r>
            <a:r>
              <a:rPr lang="es-ES" i="1" dirty="0"/>
              <a:t> </a:t>
            </a:r>
            <a:endParaRPr lang="es-ES" i="1" dirty="0" smtClean="0"/>
          </a:p>
          <a:p>
            <a:pPr marL="0" indent="0">
              <a:buNone/>
            </a:pPr>
            <a:r>
              <a:rPr lang="es-ES" i="1" dirty="0" smtClean="0"/>
              <a:t>+ </a:t>
            </a:r>
            <a:r>
              <a:rPr lang="es-ES" i="1" dirty="0" err="1"/>
              <a:t>Azure</a:t>
            </a:r>
            <a:r>
              <a:rPr lang="es-ES" i="1" dirty="0"/>
              <a:t> </a:t>
            </a:r>
            <a:r>
              <a:rPr lang="es-ES" i="1" dirty="0" err="1"/>
              <a:t>Function</a:t>
            </a:r>
            <a:endParaRPr lang="es-ES" i="1" dirty="0"/>
          </a:p>
          <a:p>
            <a:pPr marL="0" indent="0">
              <a:buNone/>
            </a:pPr>
            <a:endParaRPr lang="es-ES" b="1" dirty="0" smtClean="0"/>
          </a:p>
          <a:p>
            <a:pPr marL="0" indent="0">
              <a:buNone/>
            </a:pPr>
            <a:r>
              <a:rPr lang="es-ES" b="1" dirty="0" smtClean="0"/>
              <a:t>Escenario C</a:t>
            </a:r>
            <a:endParaRPr lang="es-ES" dirty="0" smtClean="0"/>
          </a:p>
          <a:p>
            <a:pPr marL="0" indent="0">
              <a:buNone/>
            </a:pPr>
            <a:r>
              <a:rPr lang="es-ES" i="1" dirty="0" smtClean="0"/>
              <a:t>CPU </a:t>
            </a:r>
            <a:r>
              <a:rPr lang="es-ES" i="1" dirty="0" err="1"/>
              <a:t>Azure</a:t>
            </a:r>
            <a:r>
              <a:rPr lang="es-ES" i="1" dirty="0"/>
              <a:t> </a:t>
            </a:r>
            <a:r>
              <a:rPr lang="es-ES" i="1" dirty="0" err="1"/>
              <a:t>Alert</a:t>
            </a:r>
            <a:r>
              <a:rPr lang="es-ES" i="1" dirty="0"/>
              <a:t> </a:t>
            </a:r>
            <a:endParaRPr lang="es-ES" i="1" dirty="0" smtClean="0"/>
          </a:p>
          <a:p>
            <a:pPr marL="0" indent="0">
              <a:buNone/>
            </a:pPr>
            <a:r>
              <a:rPr lang="es-ES" i="1" dirty="0" smtClean="0"/>
              <a:t>+ </a:t>
            </a:r>
            <a:r>
              <a:rPr lang="es-ES" i="1" dirty="0" err="1"/>
              <a:t>Azure</a:t>
            </a:r>
            <a:r>
              <a:rPr lang="es-ES" i="1" dirty="0"/>
              <a:t> </a:t>
            </a:r>
            <a:r>
              <a:rPr lang="es-ES" i="1" dirty="0" err="1"/>
              <a:t>Automation</a:t>
            </a:r>
            <a:endParaRPr lang="es-ES" i="1" dirty="0"/>
          </a:p>
          <a:p>
            <a:endParaRPr lang="en-US" dirty="0"/>
          </a:p>
        </p:txBody>
      </p:sp>
    </p:spTree>
    <p:extLst>
      <p:ext uri="{BB962C8B-B14F-4D97-AF65-F5344CB8AC3E}">
        <p14:creationId xmlns:p14="http://schemas.microsoft.com/office/powerpoint/2010/main" val="165771922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2860" y="2125662"/>
            <a:ext cx="11466577" cy="2179058"/>
          </a:xfrm>
        </p:spPr>
        <p:txBody>
          <a:bodyPr/>
          <a:lstStyle/>
          <a:p>
            <a:r>
              <a:rPr lang="en-US" dirty="0" smtClean="0"/>
              <a:t>Azure Alerts: </a:t>
            </a:r>
            <a:br>
              <a:rPr lang="en-US" dirty="0" smtClean="0"/>
            </a:br>
            <a:r>
              <a:rPr lang="en-US" dirty="0" smtClean="0"/>
              <a:t>¿</a:t>
            </a:r>
            <a:r>
              <a:rPr lang="en-US" dirty="0" err="1" smtClean="0"/>
              <a:t>Qué</a:t>
            </a:r>
            <a:r>
              <a:rPr lang="en-US" dirty="0" smtClean="0"/>
              <a:t> son y para </a:t>
            </a:r>
            <a:r>
              <a:rPr lang="en-US" dirty="0" err="1" smtClean="0"/>
              <a:t>qué</a:t>
            </a:r>
            <a:r>
              <a:rPr lang="en-US" dirty="0" smtClean="0"/>
              <a:t> </a:t>
            </a:r>
            <a:r>
              <a:rPr lang="en-US" dirty="0" err="1" smtClean="0"/>
              <a:t>sirven</a:t>
            </a:r>
            <a:r>
              <a:rPr lang="en-US" smtClean="0"/>
              <a:t>?</a:t>
            </a:r>
            <a:endParaRPr lang="en-US" dirty="0"/>
          </a:p>
        </p:txBody>
      </p:sp>
    </p:spTree>
    <p:extLst>
      <p:ext uri="{BB962C8B-B14F-4D97-AF65-F5344CB8AC3E}">
        <p14:creationId xmlns:p14="http://schemas.microsoft.com/office/powerpoint/2010/main" val="258344185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smtClean="0"/>
              <a:t>Azure Monitor</a:t>
            </a:r>
            <a:endParaRPr lang="en-U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7" y="906462"/>
            <a:ext cx="9966959" cy="5486400"/>
          </a:xfrm>
          <a:prstGeom prst="rect">
            <a:avLst/>
          </a:prstGeom>
        </p:spPr>
      </p:pic>
    </p:spTree>
    <p:extLst>
      <p:ext uri="{BB962C8B-B14F-4D97-AF65-F5344CB8AC3E}">
        <p14:creationId xmlns:p14="http://schemas.microsoft.com/office/powerpoint/2010/main" val="22546440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smtClean="0"/>
              <a:t>Azure Monitor</a:t>
            </a:r>
            <a:endParaRPr lang="en-U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757" y="906462"/>
            <a:ext cx="9966959" cy="5486400"/>
          </a:xfrm>
          <a:prstGeom prst="rect">
            <a:avLst/>
          </a:prstGeom>
        </p:spPr>
      </p:pic>
      <p:sp>
        <p:nvSpPr>
          <p:cNvPr id="2" name="Rectángulo 1"/>
          <p:cNvSpPr/>
          <p:nvPr/>
        </p:nvSpPr>
        <p:spPr bwMode="auto">
          <a:xfrm>
            <a:off x="7742237" y="4183062"/>
            <a:ext cx="1066800" cy="1066800"/>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8460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en-US" dirty="0" smtClean="0"/>
              <a:t>Azure Alerts</a:t>
            </a:r>
            <a:endParaRPr lang="en-US" dirty="0"/>
          </a:p>
        </p:txBody>
      </p:sp>
      <p:sp>
        <p:nvSpPr>
          <p:cNvPr id="21" name="CuadroTexto 20"/>
          <p:cNvSpPr txBox="1"/>
          <p:nvPr/>
        </p:nvSpPr>
        <p:spPr>
          <a:xfrm>
            <a:off x="350837" y="1157241"/>
            <a:ext cx="1614545" cy="461665"/>
          </a:xfrm>
          <a:prstGeom prst="rect">
            <a:avLst/>
          </a:prstGeom>
          <a:noFill/>
        </p:spPr>
        <p:txBody>
          <a:bodyPr wrap="none" rtlCol="0">
            <a:spAutoFit/>
          </a:bodyPr>
          <a:lstStyle>
            <a:defPPr>
              <a:defRPr lang="en-US"/>
            </a:defPPr>
            <a:lvl1pPr>
              <a:defRPr sz="2400">
                <a:solidFill>
                  <a:schemeClr val="accent5"/>
                </a:solidFill>
                <a:latin typeface="Segoe UI Semibold" panose="020B0702040204020203" pitchFamily="34" charset="0"/>
                <a:cs typeface="Segoe UI Semibold" panose="020B0702040204020203" pitchFamily="34" charset="0"/>
              </a:defRPr>
            </a:lvl1pPr>
          </a:lstStyle>
          <a:p>
            <a:r>
              <a:rPr lang="en-US" dirty="0"/>
              <a:t>¿</a:t>
            </a:r>
            <a:r>
              <a:rPr lang="es-ES" dirty="0"/>
              <a:t>Qué son?</a:t>
            </a:r>
          </a:p>
        </p:txBody>
      </p:sp>
      <p:pic>
        <p:nvPicPr>
          <p:cNvPr id="13" name="Picture 5">
            <a:extLst>
              <a:ext uri="{FF2B5EF4-FFF2-40B4-BE49-F238E27FC236}">
                <a16:creationId xmlns:a16="http://schemas.microsoft.com/office/drawing/2014/main" id="{9CF1D731-BA40-4836-BAD1-A502C0179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177" y="4088414"/>
            <a:ext cx="1828800" cy="1828800"/>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521" y="1077311"/>
            <a:ext cx="2286000" cy="2286000"/>
          </a:xfrm>
          <a:prstGeom prst="rect">
            <a:avLst/>
          </a:prstGeom>
        </p:spPr>
      </p:pic>
      <p:pic>
        <p:nvPicPr>
          <p:cNvPr id="8" name="Imagen 7"/>
          <p:cNvPicPr>
            <a:picLocks noChangeAspect="1"/>
          </p:cNvPicPr>
          <p:nvPr/>
        </p:nvPicPr>
        <p:blipFill>
          <a:blip r:embed="rId5">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4598777" y="3783614"/>
            <a:ext cx="914400" cy="914400"/>
          </a:xfrm>
          <a:prstGeom prst="rect">
            <a:avLst/>
          </a:prstGeom>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1321" y="4088414"/>
            <a:ext cx="1828800" cy="1828800"/>
          </a:xfrm>
          <a:prstGeom prst="rect">
            <a:avLst/>
          </a:prstGeom>
        </p:spPr>
      </p:pic>
      <p:pic>
        <p:nvPicPr>
          <p:cNvPr id="10" name="Imagen 9"/>
          <p:cNvPicPr>
            <a:picLocks noChangeAspect="1"/>
          </p:cNvPicPr>
          <p:nvPr/>
        </p:nvPicPr>
        <p:blipFill>
          <a:blip r:embed="rId5">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8294898" y="3749400"/>
            <a:ext cx="914400" cy="914400"/>
          </a:xfrm>
          <a:prstGeom prst="rect">
            <a:avLst/>
          </a:prstGeom>
        </p:spPr>
      </p:pic>
    </p:spTree>
    <p:extLst>
      <p:ext uri="{BB962C8B-B14F-4D97-AF65-F5344CB8AC3E}">
        <p14:creationId xmlns:p14="http://schemas.microsoft.com/office/powerpoint/2010/main" val="34174453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en-US" dirty="0" smtClean="0"/>
              <a:t>Azure Alerts</a:t>
            </a:r>
            <a:endParaRPr lang="en-US" dirty="0"/>
          </a:p>
        </p:txBody>
      </p:sp>
      <p:sp>
        <p:nvSpPr>
          <p:cNvPr id="21" name="CuadroTexto 20"/>
          <p:cNvSpPr txBox="1"/>
          <p:nvPr/>
        </p:nvSpPr>
        <p:spPr>
          <a:xfrm>
            <a:off x="350837" y="1157241"/>
            <a:ext cx="1250663" cy="461665"/>
          </a:xfrm>
          <a:prstGeom prst="rect">
            <a:avLst/>
          </a:prstGeom>
          <a:noFill/>
        </p:spPr>
        <p:txBody>
          <a:bodyPr wrap="none" rtlCol="0">
            <a:spAutoFit/>
          </a:bodyPr>
          <a:lstStyle/>
          <a:p>
            <a:r>
              <a:rPr lang="en-US" sz="2400" dirty="0" err="1" smtClean="0">
                <a:solidFill>
                  <a:schemeClr val="accent5"/>
                </a:solidFill>
                <a:latin typeface="Segoe UI Semibold" panose="020B0702040204020203" pitchFamily="34" charset="0"/>
                <a:cs typeface="Segoe UI Semibold" panose="020B0702040204020203" pitchFamily="34" charset="0"/>
              </a:rPr>
              <a:t>Estados</a:t>
            </a:r>
            <a:endParaRPr lang="es-ES" sz="2400" dirty="0">
              <a:solidFill>
                <a:schemeClr val="accent5"/>
              </a:solidFill>
              <a:latin typeface="Segoe UI Semibold" panose="020B0702040204020203" pitchFamily="34" charset="0"/>
              <a:cs typeface="Segoe UI Semibold" panose="020B0702040204020203" pitchFamily="34" charset="0"/>
            </a:endParaRPr>
          </a:p>
        </p:txBody>
      </p:sp>
      <p:sp>
        <p:nvSpPr>
          <p:cNvPr id="20" name="Rectángulo 8">
            <a:extLst>
              <a:ext uri="{FF2B5EF4-FFF2-40B4-BE49-F238E27FC236}">
                <a16:creationId xmlns:a16="http://schemas.microsoft.com/office/drawing/2014/main" id="{4A38914F-52FA-4B14-8D26-90F4A2CE5719}"/>
              </a:ext>
            </a:extLst>
          </p:cNvPr>
          <p:cNvSpPr/>
          <p:nvPr/>
        </p:nvSpPr>
        <p:spPr>
          <a:xfrm>
            <a:off x="2621492" y="4676993"/>
            <a:ext cx="2286000" cy="461665"/>
          </a:xfrm>
          <a:prstGeom prst="rect">
            <a:avLst/>
          </a:prstGeom>
        </p:spPr>
        <p:txBody>
          <a:bodyPr wrap="square">
            <a:spAutoFit/>
          </a:bodyPr>
          <a:lstStyle/>
          <a:p>
            <a:pPr algn="ctr">
              <a:buClr>
                <a:srgbClr val="90D400"/>
              </a:buClr>
            </a:pPr>
            <a:r>
              <a:rPr lang="en-US" sz="2400" dirty="0" smtClean="0">
                <a:solidFill>
                  <a:schemeClr val="accent6"/>
                </a:solidFill>
                <a:latin typeface="Segoe UI" panose="020B0502040204020203" pitchFamily="34" charset="0"/>
                <a:cs typeface="Segoe UI" panose="020B0502040204020203" pitchFamily="34" charset="0"/>
              </a:rPr>
              <a:t>Active</a:t>
            </a:r>
            <a:endParaRPr lang="en-US" sz="2400" dirty="0">
              <a:solidFill>
                <a:schemeClr val="accent6"/>
              </a:solidFill>
              <a:latin typeface="Segoe UI" panose="020B0502040204020203" pitchFamily="34" charset="0"/>
              <a:cs typeface="Segoe UI" panose="020B0502040204020203" pitchFamily="34" charset="0"/>
            </a:endParaRPr>
          </a:p>
        </p:txBody>
      </p:sp>
      <p:pic>
        <p:nvPicPr>
          <p:cNvPr id="22" name="Imagen 21"/>
          <p:cNvPicPr>
            <a:picLocks noChangeAspect="1"/>
          </p:cNvPicPr>
          <p:nvPr/>
        </p:nvPicPr>
        <p:blipFill>
          <a:blip r:embed="rId3">
            <a:duotone>
              <a:prstClr val="black"/>
              <a:srgbClr val="FFB900">
                <a:tint val="45000"/>
                <a:satMod val="400000"/>
              </a:srgbClr>
            </a:duotone>
            <a:extLst>
              <a:ext uri="{28A0092B-C50C-407E-A947-70E740481C1C}">
                <a14:useLocalDpi xmlns:a14="http://schemas.microsoft.com/office/drawing/2010/main" val="0"/>
              </a:ext>
            </a:extLst>
          </a:blip>
          <a:stretch>
            <a:fillRect/>
          </a:stretch>
        </p:blipFill>
        <p:spPr>
          <a:xfrm>
            <a:off x="2621492" y="2354262"/>
            <a:ext cx="2286000" cy="2286000"/>
          </a:xfrm>
          <a:prstGeom prst="rect">
            <a:avLst/>
          </a:prstGeom>
        </p:spPr>
      </p:pic>
      <p:pic>
        <p:nvPicPr>
          <p:cNvPr id="23" name="Imagen 22"/>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7361237" y="2354262"/>
            <a:ext cx="2286000" cy="2286000"/>
          </a:xfrm>
          <a:prstGeom prst="rect">
            <a:avLst/>
          </a:prstGeom>
        </p:spPr>
      </p:pic>
      <p:sp>
        <p:nvSpPr>
          <p:cNvPr id="8" name="Rectángulo 8">
            <a:extLst>
              <a:ext uri="{FF2B5EF4-FFF2-40B4-BE49-F238E27FC236}">
                <a16:creationId xmlns:a16="http://schemas.microsoft.com/office/drawing/2014/main" id="{4A38914F-52FA-4B14-8D26-90F4A2CE5719}"/>
              </a:ext>
            </a:extLst>
          </p:cNvPr>
          <p:cNvSpPr/>
          <p:nvPr/>
        </p:nvSpPr>
        <p:spPr>
          <a:xfrm>
            <a:off x="7361237" y="4676993"/>
            <a:ext cx="2286000" cy="461665"/>
          </a:xfrm>
          <a:prstGeom prst="rect">
            <a:avLst/>
          </a:prstGeom>
        </p:spPr>
        <p:txBody>
          <a:bodyPr wrap="square">
            <a:spAutoFit/>
          </a:bodyPr>
          <a:lstStyle/>
          <a:p>
            <a:pPr algn="ctr">
              <a:buClr>
                <a:srgbClr val="90D400"/>
              </a:buClr>
            </a:pPr>
            <a:r>
              <a:rPr lang="en-US" sz="2400" dirty="0" smtClean="0">
                <a:solidFill>
                  <a:schemeClr val="accent6"/>
                </a:solidFill>
                <a:latin typeface="Segoe UI" panose="020B0502040204020203" pitchFamily="34" charset="0"/>
                <a:cs typeface="Segoe UI" panose="020B0502040204020203" pitchFamily="34" charset="0"/>
              </a:rPr>
              <a:t>Resolved</a:t>
            </a:r>
            <a:endParaRPr lang="en-US" sz="2400" dirty="0">
              <a:solidFill>
                <a:schemeClr val="accent6"/>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6764567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1265</Words>
  <Application>Microsoft Office PowerPoint</Application>
  <PresentationFormat>Personalizado</PresentationFormat>
  <Paragraphs>140</Paragraphs>
  <Slides>24</Slides>
  <Notes>16</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24</vt:i4>
      </vt:variant>
    </vt:vector>
  </HeadingPairs>
  <TitlesOfParts>
    <vt:vector size="32" baseType="lpstr">
      <vt:lpstr>Arial</vt:lpstr>
      <vt:lpstr>Consolas</vt:lpstr>
      <vt:lpstr>Segoe UI</vt:lpstr>
      <vt:lpstr>Segoe UI Light</vt:lpstr>
      <vt:lpstr>Segoe UI Semibold</vt:lpstr>
      <vt:lpstr>Wingdings</vt:lpstr>
      <vt:lpstr>Connect_2016_Template_Light</vt:lpstr>
      <vt:lpstr>Connect_2016_Template_Dark</vt:lpstr>
      <vt:lpstr>Azure Alerts:  ¿Has probado a reiniciar?</vt:lpstr>
      <vt:lpstr>¡Gracias!</vt:lpstr>
      <vt:lpstr>Presentación de PowerPoint</vt:lpstr>
      <vt:lpstr>Agenda</vt:lpstr>
      <vt:lpstr>Azure Alerts:  ¿Qué son y para qué sirven?</vt:lpstr>
      <vt:lpstr>Azure Monitor</vt:lpstr>
      <vt:lpstr>Azure Monitor</vt:lpstr>
      <vt:lpstr>Azure Alerts</vt:lpstr>
      <vt:lpstr>Azure Alerts</vt:lpstr>
      <vt:lpstr>Azure Alerts: Conditions</vt:lpstr>
      <vt:lpstr>Presentación de PowerPoint</vt:lpstr>
      <vt:lpstr>Azure Alerts: Action Groups</vt:lpstr>
      <vt:lpstr>Azure Alerts: Action Groups</vt:lpstr>
      <vt:lpstr>Disclaimer: Las alertas tienen un delay de hasta 5 minutos</vt:lpstr>
      <vt:lpstr>Escenario A: Azure Alert + Azure Function</vt:lpstr>
      <vt:lpstr>Escenario A</vt:lpstr>
      <vt:lpstr>Escenario B: ASP.NET Core HealthChecks  + Azure AppInsights  + Azure Alert  + Azure Function</vt:lpstr>
      <vt:lpstr>Escenario B</vt:lpstr>
      <vt:lpstr>Escenario C: Azure Alert  + Azure Automation (Runbooks)</vt:lpstr>
      <vt:lpstr>Escenario C</vt:lpstr>
      <vt:lpstr>Review resultados</vt:lpstr>
      <vt:lpstr>¡Gracias!</vt:lpstr>
      <vt:lpstr>Presentación de PowerPoint</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2019-04-25T20:52:36Z</dcterms:modified>
  <cp:category/>
</cp:coreProperties>
</file>